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9"/>
  </p:notesMasterIdLst>
  <p:sldIdLst>
    <p:sldId id="256" r:id="rId5"/>
    <p:sldId id="263" r:id="rId6"/>
    <p:sldId id="270" r:id="rId7"/>
    <p:sldId id="272" r:id="rId8"/>
    <p:sldId id="258" r:id="rId9"/>
    <p:sldId id="2257" r:id="rId10"/>
    <p:sldId id="2266" r:id="rId11"/>
    <p:sldId id="2253" r:id="rId12"/>
    <p:sldId id="2276" r:id="rId13"/>
    <p:sldId id="2258" r:id="rId14"/>
    <p:sldId id="2261" r:id="rId15"/>
    <p:sldId id="570" r:id="rId16"/>
    <p:sldId id="389" r:id="rId17"/>
    <p:sldId id="2277" r:id="rId18"/>
    <p:sldId id="2256" r:id="rId19"/>
    <p:sldId id="2274" r:id="rId20"/>
    <p:sldId id="2275" r:id="rId21"/>
    <p:sldId id="2278" r:id="rId22"/>
    <p:sldId id="2269" r:id="rId23"/>
    <p:sldId id="2271" r:id="rId24"/>
    <p:sldId id="2267" r:id="rId25"/>
    <p:sldId id="2279" r:id="rId26"/>
    <p:sldId id="2268" r:id="rId27"/>
    <p:sldId id="2259" r:id="rId28"/>
  </p:sldIdLst>
  <p:sldSz cx="12192000" cy="6858000"/>
  <p:notesSz cx="7010400" cy="9236075"/>
  <p:embeddedFontLst>
    <p:embeddedFont>
      <p:font typeface="Arial Narrow" panose="020B0606020202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Helvetica" panose="020B0604020202020204" pitchFamily="34" charset="0"/>
      <p:regular r:id="rId40"/>
      <p:bold r:id="rId41"/>
      <p:italic r:id="rId42"/>
      <p:boldItalic r:id="rId43"/>
    </p:embeddedFont>
    <p:embeddedFont>
      <p:font typeface="Wingdings 2" panose="05020102010507070707" pitchFamily="18" charset="2"/>
      <p:regular r:id="rId44"/>
    </p:embeddedFont>
    <p:embeddedFont>
      <p:font typeface="Wingdings 3" panose="05040102010807070707" pitchFamily="18" charset="2"/>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D7DF21"/>
    <a:srgbClr val="0F75BC"/>
    <a:srgbClr val="003A5D"/>
    <a:srgbClr val="0A9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74CCB-2AA7-40EA-A70B-796417B11C8D}" v="19" dt="2021-08-13T04:36:12.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9" autoAdjust="0"/>
    <p:restoredTop sz="79754" autoAdjust="0"/>
  </p:normalViewPr>
  <p:slideViewPr>
    <p:cSldViewPr snapToGrid="0" snapToObjects="1">
      <p:cViewPr>
        <p:scale>
          <a:sx n="47" d="100"/>
          <a:sy n="47" d="100"/>
        </p:scale>
        <p:origin x="1388" y="4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1" d="100"/>
          <a:sy n="81" d="100"/>
        </p:scale>
        <p:origin x="-3114"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eales" userId="eaff2785-b27c-4813-b8df-1f232dab874f" providerId="ADAL" clId="{FD274CCB-2AA7-40EA-A70B-796417B11C8D}"/>
    <pc:docChg chg="undo custSel modSld">
      <pc:chgData name="Steven Beales" userId="eaff2785-b27c-4813-b8df-1f232dab874f" providerId="ADAL" clId="{FD274CCB-2AA7-40EA-A70B-796417B11C8D}" dt="2021-08-13T04:37:41.399" v="119" actId="1035"/>
      <pc:docMkLst>
        <pc:docMk/>
      </pc:docMkLst>
      <pc:sldChg chg="modSp mod">
        <pc:chgData name="Steven Beales" userId="eaff2785-b27c-4813-b8df-1f232dab874f" providerId="ADAL" clId="{FD274CCB-2AA7-40EA-A70B-796417B11C8D}" dt="2021-08-13T04:34:08.655" v="32" actId="20577"/>
        <pc:sldMkLst>
          <pc:docMk/>
          <pc:sldMk cId="2157990845" sldId="272"/>
        </pc:sldMkLst>
        <pc:spChg chg="mod">
          <ac:chgData name="Steven Beales" userId="eaff2785-b27c-4813-b8df-1f232dab874f" providerId="ADAL" clId="{FD274CCB-2AA7-40EA-A70B-796417B11C8D}" dt="2021-08-13T04:34:08.655" v="32" actId="20577"/>
          <ac:spMkLst>
            <pc:docMk/>
            <pc:sldMk cId="2157990845" sldId="272"/>
            <ac:spMk id="5" creationId="{00000000-0000-0000-0000-000000000000}"/>
          </ac:spMkLst>
        </pc:spChg>
      </pc:sldChg>
      <pc:sldChg chg="addSp modSp mod">
        <pc:chgData name="Steven Beales" userId="eaff2785-b27c-4813-b8df-1f232dab874f" providerId="ADAL" clId="{FD274CCB-2AA7-40EA-A70B-796417B11C8D}" dt="2021-08-13T04:36:55.430" v="90" actId="1035"/>
        <pc:sldMkLst>
          <pc:docMk/>
          <pc:sldMk cId="4041982194" sldId="389"/>
        </pc:sldMkLst>
        <pc:spChg chg="mod">
          <ac:chgData name="Steven Beales" userId="eaff2785-b27c-4813-b8df-1f232dab874f" providerId="ADAL" clId="{FD274CCB-2AA7-40EA-A70B-796417B11C8D}" dt="2021-08-13T04:36:55.430" v="90" actId="1035"/>
          <ac:spMkLst>
            <pc:docMk/>
            <pc:sldMk cId="4041982194" sldId="389"/>
            <ac:spMk id="4" creationId="{00000000-0000-0000-0000-000000000000}"/>
          </ac:spMkLst>
        </pc:spChg>
        <pc:spChg chg="mod">
          <ac:chgData name="Steven Beales" userId="eaff2785-b27c-4813-b8df-1f232dab874f" providerId="ADAL" clId="{FD274CCB-2AA7-40EA-A70B-796417B11C8D}" dt="2021-08-13T04:32:45.063" v="17" actId="20577"/>
          <ac:spMkLst>
            <pc:docMk/>
            <pc:sldMk cId="4041982194" sldId="389"/>
            <ac:spMk id="7" creationId="{D6568DD5-B530-459D-9752-E9F7C5A9C90D}"/>
          </ac:spMkLst>
        </pc:spChg>
        <pc:spChg chg="add mod">
          <ac:chgData name="Steven Beales" userId="eaff2785-b27c-4813-b8df-1f232dab874f" providerId="ADAL" clId="{FD274CCB-2AA7-40EA-A70B-796417B11C8D}" dt="2021-08-13T04:32:52.349" v="18"/>
          <ac:spMkLst>
            <pc:docMk/>
            <pc:sldMk cId="4041982194" sldId="389"/>
            <ac:spMk id="8" creationId="{1373560F-FD12-4FA0-ACEA-9A2E836887B7}"/>
          </ac:spMkLst>
        </pc:spChg>
      </pc:sldChg>
      <pc:sldChg chg="addSp modSp">
        <pc:chgData name="Steven Beales" userId="eaff2785-b27c-4813-b8df-1f232dab874f" providerId="ADAL" clId="{FD274CCB-2AA7-40EA-A70B-796417B11C8D}" dt="2021-08-13T04:33:15.466" v="19"/>
        <pc:sldMkLst>
          <pc:docMk/>
          <pc:sldMk cId="193144949" sldId="570"/>
        </pc:sldMkLst>
        <pc:spChg chg="add mod">
          <ac:chgData name="Steven Beales" userId="eaff2785-b27c-4813-b8df-1f232dab874f" providerId="ADAL" clId="{FD274CCB-2AA7-40EA-A70B-796417B11C8D}" dt="2021-08-13T04:33:15.466" v="19"/>
          <ac:spMkLst>
            <pc:docMk/>
            <pc:sldMk cId="193144949" sldId="570"/>
            <ac:spMk id="10" creationId="{B533A46E-0BAE-4E13-9AAE-1EDF0BBA18ED}"/>
          </ac:spMkLst>
        </pc:spChg>
      </pc:sldChg>
      <pc:sldChg chg="addSp modSp mod">
        <pc:chgData name="Steven Beales" userId="eaff2785-b27c-4813-b8df-1f232dab874f" providerId="ADAL" clId="{FD274CCB-2AA7-40EA-A70B-796417B11C8D}" dt="2021-08-13T04:37:23.849" v="107" actId="1035"/>
        <pc:sldMkLst>
          <pc:docMk/>
          <pc:sldMk cId="1453234281" sldId="2256"/>
        </pc:sldMkLst>
        <pc:spChg chg="add mod">
          <ac:chgData name="Steven Beales" userId="eaff2785-b27c-4813-b8df-1f232dab874f" providerId="ADAL" clId="{FD274CCB-2AA7-40EA-A70B-796417B11C8D}" dt="2021-08-13T04:32:00.858" v="15"/>
          <ac:spMkLst>
            <pc:docMk/>
            <pc:sldMk cId="1453234281" sldId="2256"/>
            <ac:spMk id="50" creationId="{D505B471-B910-46FB-867B-1B7B0D7F1283}"/>
          </ac:spMkLst>
        </pc:spChg>
        <pc:spChg chg="mod">
          <ac:chgData name="Steven Beales" userId="eaff2785-b27c-4813-b8df-1f232dab874f" providerId="ADAL" clId="{FD274CCB-2AA7-40EA-A70B-796417B11C8D}" dt="2021-08-13T04:37:19.462" v="102" actId="1035"/>
          <ac:spMkLst>
            <pc:docMk/>
            <pc:sldMk cId="1453234281" sldId="2256"/>
            <ac:spMk id="55" creationId="{1B8F75F4-5709-41A2-B5E0-A40DB5A17441}"/>
          </ac:spMkLst>
        </pc:spChg>
        <pc:picChg chg="mod">
          <ac:chgData name="Steven Beales" userId="eaff2785-b27c-4813-b8df-1f232dab874f" providerId="ADAL" clId="{FD274CCB-2AA7-40EA-A70B-796417B11C8D}" dt="2021-08-13T04:37:23.849" v="107" actId="1035"/>
          <ac:picMkLst>
            <pc:docMk/>
            <pc:sldMk cId="1453234281" sldId="2256"/>
            <ac:picMk id="54" creationId="{C60E4AE2-7BDE-4F31-8C0F-02DF3D49CB9B}"/>
          </ac:picMkLst>
        </pc:picChg>
      </pc:sldChg>
      <pc:sldChg chg="modSp mod">
        <pc:chgData name="Steven Beales" userId="eaff2785-b27c-4813-b8df-1f232dab874f" providerId="ADAL" clId="{FD274CCB-2AA7-40EA-A70B-796417B11C8D}" dt="2021-08-13T04:36:27.554" v="85" actId="1035"/>
        <pc:sldMkLst>
          <pc:docMk/>
          <pc:sldMk cId="2320027342" sldId="2257"/>
        </pc:sldMkLst>
        <pc:grpChg chg="mod">
          <ac:chgData name="Steven Beales" userId="eaff2785-b27c-4813-b8df-1f232dab874f" providerId="ADAL" clId="{FD274CCB-2AA7-40EA-A70B-796417B11C8D}" dt="2021-08-13T04:36:27.554" v="85" actId="1035"/>
          <ac:grpSpMkLst>
            <pc:docMk/>
            <pc:sldMk cId="2320027342" sldId="2257"/>
            <ac:grpSpMk id="2" creationId="{026AF38F-168C-E547-9AD1-4CAC5811EA52}"/>
          </ac:grpSpMkLst>
        </pc:grpChg>
        <pc:graphicFrameChg chg="mod">
          <ac:chgData name="Steven Beales" userId="eaff2785-b27c-4813-b8df-1f232dab874f" providerId="ADAL" clId="{FD274CCB-2AA7-40EA-A70B-796417B11C8D}" dt="2021-08-13T04:36:12.816" v="50" actId="1035"/>
          <ac:graphicFrameMkLst>
            <pc:docMk/>
            <pc:sldMk cId="2320027342" sldId="2257"/>
            <ac:graphicFrameMk id="40" creationId="{BAF2E715-ABE2-E14E-9CA7-26EA91090358}"/>
          </ac:graphicFrameMkLst>
        </pc:graphicFrameChg>
        <pc:picChg chg="mod">
          <ac:chgData name="Steven Beales" userId="eaff2785-b27c-4813-b8df-1f232dab874f" providerId="ADAL" clId="{FD274CCB-2AA7-40EA-A70B-796417B11C8D}" dt="2021-08-13T04:36:19.637" v="68" actId="1035"/>
          <ac:picMkLst>
            <pc:docMk/>
            <pc:sldMk cId="2320027342" sldId="2257"/>
            <ac:picMk id="8" creationId="{64949437-7861-4892-BD69-BF69F6306A43}"/>
          </ac:picMkLst>
        </pc:picChg>
      </pc:sldChg>
      <pc:sldChg chg="addSp delSp modSp mod">
        <pc:chgData name="Steven Beales" userId="eaff2785-b27c-4813-b8df-1f232dab874f" providerId="ADAL" clId="{FD274CCB-2AA7-40EA-A70B-796417B11C8D}" dt="2021-08-13T04:35:28.032" v="39" actId="21"/>
        <pc:sldMkLst>
          <pc:docMk/>
          <pc:sldMk cId="2433421370" sldId="2259"/>
        </pc:sldMkLst>
        <pc:spChg chg="add del mod">
          <ac:chgData name="Steven Beales" userId="eaff2785-b27c-4813-b8df-1f232dab874f" providerId="ADAL" clId="{FD274CCB-2AA7-40EA-A70B-796417B11C8D}" dt="2021-08-13T04:35:28.032" v="39" actId="21"/>
          <ac:spMkLst>
            <pc:docMk/>
            <pc:sldMk cId="2433421370" sldId="2259"/>
            <ac:spMk id="5" creationId="{544E2A8B-5A1B-45F4-A14F-FBCB9F9FA69F}"/>
          </ac:spMkLst>
        </pc:spChg>
      </pc:sldChg>
      <pc:sldChg chg="addSp modSp">
        <pc:chgData name="Steven Beales" userId="eaff2785-b27c-4813-b8df-1f232dab874f" providerId="ADAL" clId="{FD274CCB-2AA7-40EA-A70B-796417B11C8D}" dt="2021-08-13T04:29:23.016" v="2"/>
        <pc:sldMkLst>
          <pc:docMk/>
          <pc:sldMk cId="254705004" sldId="2267"/>
        </pc:sldMkLst>
        <pc:spChg chg="add mod">
          <ac:chgData name="Steven Beales" userId="eaff2785-b27c-4813-b8df-1f232dab874f" providerId="ADAL" clId="{FD274CCB-2AA7-40EA-A70B-796417B11C8D}" dt="2021-08-13T04:29:23.016" v="2"/>
          <ac:spMkLst>
            <pc:docMk/>
            <pc:sldMk cId="254705004" sldId="2267"/>
            <ac:spMk id="22" creationId="{F82B2BA8-6E75-4227-AF90-C96231CC6027}"/>
          </ac:spMkLst>
        </pc:spChg>
      </pc:sldChg>
      <pc:sldChg chg="addSp delSp modSp mod">
        <pc:chgData name="Steven Beales" userId="eaff2785-b27c-4813-b8df-1f232dab874f" providerId="ADAL" clId="{FD274CCB-2AA7-40EA-A70B-796417B11C8D}" dt="2021-08-13T04:35:34.516" v="40"/>
        <pc:sldMkLst>
          <pc:docMk/>
          <pc:sldMk cId="938132682" sldId="2268"/>
        </pc:sldMkLst>
        <pc:spChg chg="mod">
          <ac:chgData name="Steven Beales" userId="eaff2785-b27c-4813-b8df-1f232dab874f" providerId="ADAL" clId="{FD274CCB-2AA7-40EA-A70B-796417B11C8D}" dt="2021-08-13T04:35:34.516" v="40"/>
          <ac:spMkLst>
            <pc:docMk/>
            <pc:sldMk cId="938132682" sldId="2268"/>
            <ac:spMk id="6" creationId="{F3BF64CF-A89B-4128-96C6-F3CCD6E6DD18}"/>
          </ac:spMkLst>
        </pc:spChg>
        <pc:spChg chg="add del mod">
          <ac:chgData name="Steven Beales" userId="eaff2785-b27c-4813-b8df-1f232dab874f" providerId="ADAL" clId="{FD274CCB-2AA7-40EA-A70B-796417B11C8D}" dt="2021-08-13T04:35:13.210" v="36"/>
          <ac:spMkLst>
            <pc:docMk/>
            <pc:sldMk cId="938132682" sldId="2268"/>
            <ac:spMk id="8" creationId="{6B73E854-D395-4451-9977-0877BE0FA10A}"/>
          </ac:spMkLst>
        </pc:spChg>
      </pc:sldChg>
      <pc:sldChg chg="addSp modSp">
        <pc:chgData name="Steven Beales" userId="eaff2785-b27c-4813-b8df-1f232dab874f" providerId="ADAL" clId="{FD274CCB-2AA7-40EA-A70B-796417B11C8D}" dt="2021-08-13T04:30:41.309" v="12"/>
        <pc:sldMkLst>
          <pc:docMk/>
          <pc:sldMk cId="2664091038" sldId="2269"/>
        </pc:sldMkLst>
        <pc:spChg chg="add mod">
          <ac:chgData name="Steven Beales" userId="eaff2785-b27c-4813-b8df-1f232dab874f" providerId="ADAL" clId="{FD274CCB-2AA7-40EA-A70B-796417B11C8D}" dt="2021-08-13T04:30:41.309" v="12"/>
          <ac:spMkLst>
            <pc:docMk/>
            <pc:sldMk cId="2664091038" sldId="2269"/>
            <ac:spMk id="34" creationId="{2EEF4A82-2E2D-48CD-8B0C-1288227D660A}"/>
          </ac:spMkLst>
        </pc:spChg>
      </pc:sldChg>
      <pc:sldChg chg="addSp modSp mod">
        <pc:chgData name="Steven Beales" userId="eaff2785-b27c-4813-b8df-1f232dab874f" providerId="ADAL" clId="{FD274CCB-2AA7-40EA-A70B-796417B11C8D}" dt="2021-08-13T04:29:58.348" v="11" actId="20577"/>
        <pc:sldMkLst>
          <pc:docMk/>
          <pc:sldMk cId="3369609264" sldId="2271"/>
        </pc:sldMkLst>
        <pc:spChg chg="add mod">
          <ac:chgData name="Steven Beales" userId="eaff2785-b27c-4813-b8df-1f232dab874f" providerId="ADAL" clId="{FD274CCB-2AA7-40EA-A70B-796417B11C8D}" dt="2021-08-13T04:29:58.348" v="11" actId="20577"/>
          <ac:spMkLst>
            <pc:docMk/>
            <pc:sldMk cId="3369609264" sldId="2271"/>
            <ac:spMk id="25" creationId="{0F7AF57C-4073-44F7-BCC5-98A524FA7CBF}"/>
          </ac:spMkLst>
        </pc:spChg>
      </pc:sldChg>
      <pc:sldChg chg="addSp modSp mod">
        <pc:chgData name="Steven Beales" userId="eaff2785-b27c-4813-b8df-1f232dab874f" providerId="ADAL" clId="{FD274CCB-2AA7-40EA-A70B-796417B11C8D}" dt="2021-08-13T04:37:09.864" v="96" actId="1035"/>
        <pc:sldMkLst>
          <pc:docMk/>
          <pc:sldMk cId="1819801196" sldId="2274"/>
        </pc:sldMkLst>
        <pc:spChg chg="mod">
          <ac:chgData name="Steven Beales" userId="eaff2785-b27c-4813-b8df-1f232dab874f" providerId="ADAL" clId="{FD274CCB-2AA7-40EA-A70B-796417B11C8D}" dt="2021-08-13T04:37:09.864" v="96" actId="1035"/>
          <ac:spMkLst>
            <pc:docMk/>
            <pc:sldMk cId="1819801196" sldId="2274"/>
            <ac:spMk id="41" creationId="{08094CAD-006F-BB44-9579-82DD6DFABB94}"/>
          </ac:spMkLst>
        </pc:spChg>
        <pc:spChg chg="add mod">
          <ac:chgData name="Steven Beales" userId="eaff2785-b27c-4813-b8df-1f232dab874f" providerId="ADAL" clId="{FD274CCB-2AA7-40EA-A70B-796417B11C8D}" dt="2021-08-13T04:31:30.514" v="14"/>
          <ac:spMkLst>
            <pc:docMk/>
            <pc:sldMk cId="1819801196" sldId="2274"/>
            <ac:spMk id="44" creationId="{EE5116F6-4F98-4920-9FD9-D51A02F4574E}"/>
          </ac:spMkLst>
        </pc:spChg>
      </pc:sldChg>
      <pc:sldChg chg="addSp modSp mod">
        <pc:chgData name="Steven Beales" userId="eaff2785-b27c-4813-b8df-1f232dab874f" providerId="ADAL" clId="{FD274CCB-2AA7-40EA-A70B-796417B11C8D}" dt="2021-08-13T04:37:41.399" v="119" actId="1035"/>
        <pc:sldMkLst>
          <pc:docMk/>
          <pc:sldMk cId="307431425" sldId="2275"/>
        </pc:sldMkLst>
        <pc:spChg chg="mod">
          <ac:chgData name="Steven Beales" userId="eaff2785-b27c-4813-b8df-1f232dab874f" providerId="ADAL" clId="{FD274CCB-2AA7-40EA-A70B-796417B11C8D}" dt="2021-08-13T04:37:41.399" v="119" actId="1035"/>
          <ac:spMkLst>
            <pc:docMk/>
            <pc:sldMk cId="307431425" sldId="2275"/>
            <ac:spMk id="41" creationId="{A75E2AA6-C561-D146-A2E4-889C37C68801}"/>
          </ac:spMkLst>
        </pc:spChg>
        <pc:spChg chg="add mod">
          <ac:chgData name="Steven Beales" userId="eaff2785-b27c-4813-b8df-1f232dab874f" providerId="ADAL" clId="{FD274CCB-2AA7-40EA-A70B-796417B11C8D}" dt="2021-08-13T04:31:10.405" v="13"/>
          <ac:spMkLst>
            <pc:docMk/>
            <pc:sldMk cId="307431425" sldId="2275"/>
            <ac:spMk id="44" creationId="{D29A619B-92D9-43F7-A3C4-D5720523B31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4.2170364843736666E-2"/>
          <c:w val="1"/>
          <c:h val="0.89652970173248814"/>
        </c:manualLayout>
      </c:layout>
      <c:pieChart>
        <c:varyColors val="1"/>
        <c:dLbls>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220A-EA48-AA47-36C78544401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20A-EA48-AA47-36C78544401F}"/>
              </c:ext>
            </c:extLst>
          </c:dPt>
          <c:cat>
            <c:strRef>
              <c:f>Sheet1!$A$2:$A$3</c:f>
              <c:strCache>
                <c:ptCount val="2"/>
                <c:pt idx="0">
                  <c:v>Ipsum</c:v>
                </c:pt>
                <c:pt idx="1">
                  <c:v>Dolor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0A-EA48-AA47-36C7854440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C2E-AC41-B7A2-4598802187A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C2E-AC41-B7A2-4598802187A3}"/>
              </c:ext>
            </c:extLst>
          </c:dPt>
          <c:cat>
            <c:strRef>
              <c:f>Sheet1!$A$2:$A$3</c:f>
              <c:strCache>
                <c:ptCount val="2"/>
                <c:pt idx="0">
                  <c:v>Ipsum</c:v>
                </c:pt>
                <c:pt idx="1">
                  <c:v>Dolor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DC2E-AC41-B7A2-4598802187A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Lorem</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1437-7646-8805-8E9408415CDC}"/>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1437-7646-8805-8E9408415CDC}"/>
              </c:ext>
            </c:extLst>
          </c:dPt>
          <c:cat>
            <c:strRef>
              <c:f>Sheet1!$A$2:$A$3</c:f>
              <c:strCache>
                <c:ptCount val="2"/>
                <c:pt idx="0">
                  <c:v>Ipsum</c:v>
                </c:pt>
                <c:pt idx="1">
                  <c:v>Dolor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1437-7646-8805-8E9408415C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15203-C5F6-0E4B-8B7C-2B2ED47996E6}"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ECC4FB37-2A47-6D41-BA16-FE20EACCC979}">
      <dgm:prSet phldrT="[Text]" custT="1"/>
      <dgm:spPr>
        <a:xfrm>
          <a:off x="3334742" y="18249"/>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tIns="274320" bIns="274320"/>
        <a:lstStyle/>
        <a:p>
          <a:pPr>
            <a:buNone/>
          </a:pPr>
          <a:r>
            <a:rPr lang="en-US" sz="1600" dirty="0">
              <a:solidFill>
                <a:sysClr val="window" lastClr="FFFFFF"/>
              </a:solidFill>
              <a:latin typeface="Arial" panose="020B0604020202020204" pitchFamily="34" charset="0"/>
              <a:ea typeface="Verdana" panose="020B0604030504040204" pitchFamily="34" charset="0"/>
              <a:cs typeface="Arial" panose="020B0604020202020204" pitchFamily="34" charset="0"/>
            </a:rPr>
            <a:t>Top 1 US Pharma</a:t>
          </a:r>
          <a:endParaRPr lang="en-US" sz="1600" dirty="0">
            <a:latin typeface="Arial" panose="020B0604020202020204" pitchFamily="34" charset="0"/>
            <a:cs typeface="Arial" panose="020B0604020202020204" pitchFamily="34" charset="0"/>
          </a:endParaRPr>
        </a:p>
      </dgm:t>
    </dgm:pt>
    <dgm:pt modelId="{0D30853B-B83C-BF48-9888-8AD6BA33C852}" type="parTrans" cxnId="{82A14195-9964-5948-886D-2F29C693A19E}">
      <dgm:prSet/>
      <dgm:spPr/>
      <dgm:t>
        <a:bodyPr/>
        <a:lstStyle/>
        <a:p>
          <a:endParaRPr lang="en-US"/>
        </a:p>
      </dgm:t>
    </dgm:pt>
    <dgm:pt modelId="{244C3F10-3F47-5A47-91F1-A14644E338CE}" type="sibTrans" cxnId="{82A14195-9964-5948-886D-2F29C693A19E}">
      <dgm:prSet/>
      <dgm:spPr/>
      <dgm:t>
        <a:bodyPr/>
        <a:lstStyle/>
        <a:p>
          <a:endParaRPr lang="en-US"/>
        </a:p>
      </dgm:t>
    </dgm:pt>
    <dgm:pt modelId="{A51177A3-63E9-034B-B890-91420E086533}">
      <dgm:prSet phldrT="[Text]" custT="1"/>
      <dgm:spPr>
        <a:xfrm>
          <a:off x="5268312" y="1118968"/>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EU Pharma</a:t>
          </a:r>
        </a:p>
      </dgm:t>
    </dgm:pt>
    <dgm:pt modelId="{F921DFAC-CF05-2C40-A157-77102FF002B0}" type="parTrans" cxnId="{BB490EB6-F745-5A47-8DCA-264EC5F2CB70}">
      <dgm:prSet/>
      <dgm:spPr/>
      <dgm:t>
        <a:bodyPr/>
        <a:lstStyle/>
        <a:p>
          <a:endParaRPr lang="en-US"/>
        </a:p>
      </dgm:t>
    </dgm:pt>
    <dgm:pt modelId="{760DF37C-2303-4443-8BF4-A5D7C3778F8C}" type="sibTrans" cxnId="{BB490EB6-F745-5A47-8DCA-264EC5F2CB70}">
      <dgm:prSet/>
      <dgm:spPr/>
      <dgm:t>
        <a:bodyPr/>
        <a:lstStyle/>
        <a:p>
          <a:endParaRPr lang="en-US"/>
        </a:p>
      </dgm:t>
    </dgm:pt>
    <dgm:pt modelId="{F400DE88-6E67-D646-A1FA-AD9AA2FE3891}">
      <dgm:prSet phldrT="[Text]" custT="1"/>
      <dgm:spPr>
        <a:xfrm>
          <a:off x="5268312" y="3351663"/>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2 Japan Pharma</a:t>
          </a:r>
        </a:p>
      </dgm:t>
    </dgm:pt>
    <dgm:pt modelId="{07E27371-FA72-714E-AC51-6D7214167B75}" type="parTrans" cxnId="{0765FC5E-6614-7B47-8B5F-521C031CC5B2}">
      <dgm:prSet/>
      <dgm:spPr/>
      <dgm:t>
        <a:bodyPr/>
        <a:lstStyle/>
        <a:p>
          <a:endParaRPr lang="en-US"/>
        </a:p>
      </dgm:t>
    </dgm:pt>
    <dgm:pt modelId="{43CB0AC3-5817-A543-B7C7-A1E4C54AF22E}" type="sibTrans" cxnId="{0765FC5E-6614-7B47-8B5F-521C031CC5B2}">
      <dgm:prSet/>
      <dgm:spPr/>
      <dgm:t>
        <a:bodyPr/>
        <a:lstStyle/>
        <a:p>
          <a:endParaRPr lang="en-US"/>
        </a:p>
      </dgm:t>
    </dgm:pt>
    <dgm:pt modelId="{E7F2383A-6D6E-C14B-B50E-FC92990B7496}">
      <dgm:prSet phldrT="[Text]" custT="1"/>
      <dgm:spPr>
        <a:xfrm>
          <a:off x="3334742" y="4468010"/>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US IRB</a:t>
          </a:r>
        </a:p>
      </dgm:t>
    </dgm:pt>
    <dgm:pt modelId="{242623D7-F9B8-214F-8A0F-7186B82DAB37}" type="parTrans" cxnId="{DA63E688-FE9C-8747-A35A-EE9945227F7F}">
      <dgm:prSet/>
      <dgm:spPr/>
      <dgm:t>
        <a:bodyPr/>
        <a:lstStyle/>
        <a:p>
          <a:endParaRPr lang="en-US"/>
        </a:p>
      </dgm:t>
    </dgm:pt>
    <dgm:pt modelId="{37288453-8F3E-434E-B023-8C5D63E7F473}" type="sibTrans" cxnId="{DA63E688-FE9C-8747-A35A-EE9945227F7F}">
      <dgm:prSet/>
      <dgm:spPr/>
      <dgm:t>
        <a:bodyPr/>
        <a:lstStyle/>
        <a:p>
          <a:endParaRPr lang="en-US"/>
        </a:p>
      </dgm:t>
    </dgm:pt>
    <dgm:pt modelId="{D2450973-4308-0546-B0E5-544677B95227}">
      <dgm:prSet phldrT="[Text]" custT="1"/>
      <dgm:spPr>
        <a:xfrm>
          <a:off x="1401171" y="3351663"/>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2 US CRO</a:t>
          </a:r>
        </a:p>
      </dgm:t>
    </dgm:pt>
    <dgm:pt modelId="{7468917F-06AA-BB49-942C-CB47EA9682CB}" type="parTrans" cxnId="{08368E32-A74E-AC48-83F7-5B0E4BF9ADA4}">
      <dgm:prSet/>
      <dgm:spPr/>
      <dgm:t>
        <a:bodyPr/>
        <a:lstStyle/>
        <a:p>
          <a:endParaRPr lang="en-US"/>
        </a:p>
      </dgm:t>
    </dgm:pt>
    <dgm:pt modelId="{3F02D564-7251-3940-8ED9-2E677B24501F}" type="sibTrans" cxnId="{08368E32-A74E-AC48-83F7-5B0E4BF9ADA4}">
      <dgm:prSet/>
      <dgm:spPr/>
      <dgm:t>
        <a:bodyPr/>
        <a:lstStyle/>
        <a:p>
          <a:endParaRPr lang="en-US"/>
        </a:p>
      </dgm:t>
    </dgm:pt>
    <dgm:pt modelId="{B16FDBD3-6D3F-FA4D-BADF-FBC68DA4E578}">
      <dgm:prSet phldrT="[Text]" custT="1"/>
      <dgm:spPr>
        <a:xfrm>
          <a:off x="1401171" y="1118968"/>
          <a:ext cx="1458515" cy="948035"/>
        </a:xfr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Arial" panose="020B0604020202020204"/>
              <a:ea typeface="+mn-ea"/>
              <a:cs typeface="+mn-cs"/>
            </a:rPr>
            <a:t>Top 1 US Biotech</a:t>
          </a:r>
        </a:p>
      </dgm:t>
    </dgm:pt>
    <dgm:pt modelId="{76DB390C-DBED-DC48-BD90-A5BD4E40A7E8}" type="parTrans" cxnId="{99E95D76-5213-B442-9C5B-8438A7859C70}">
      <dgm:prSet/>
      <dgm:spPr/>
      <dgm:t>
        <a:bodyPr/>
        <a:lstStyle/>
        <a:p>
          <a:endParaRPr lang="en-US"/>
        </a:p>
      </dgm:t>
    </dgm:pt>
    <dgm:pt modelId="{09501AC8-BCE8-FC4B-89E4-1F3890ED3559}" type="sibTrans" cxnId="{99E95D76-5213-B442-9C5B-8438A7859C70}">
      <dgm:prSet/>
      <dgm:spPr/>
      <dgm:t>
        <a:bodyPr/>
        <a:lstStyle/>
        <a:p>
          <a:endParaRPr lang="en-US"/>
        </a:p>
      </dgm:t>
    </dgm:pt>
    <dgm:pt modelId="{BD6487B6-A029-FA4F-A5DF-3E6ECBD03B59}" type="pres">
      <dgm:prSet presAssocID="{BA515203-C5F6-0E4B-8B7C-2B2ED47996E6}" presName="cycle" presStyleCnt="0">
        <dgm:presLayoutVars>
          <dgm:dir/>
          <dgm:resizeHandles val="exact"/>
        </dgm:presLayoutVars>
      </dgm:prSet>
      <dgm:spPr/>
    </dgm:pt>
    <dgm:pt modelId="{B1704B2C-5824-9B4E-9519-E89F17D1264B}" type="pres">
      <dgm:prSet presAssocID="{ECC4FB37-2A47-6D41-BA16-FE20EACCC979}" presName="node" presStyleLbl="node1" presStyleIdx="0" presStyleCnt="6" custRadScaleRad="99300" custRadScaleInc="0">
        <dgm:presLayoutVars>
          <dgm:bulletEnabled val="1"/>
        </dgm:presLayoutVars>
      </dgm:prSet>
      <dgm:spPr>
        <a:prstGeom prst="roundRect">
          <a:avLst/>
        </a:prstGeom>
      </dgm:spPr>
    </dgm:pt>
    <dgm:pt modelId="{9DD57615-E46B-C54D-9EDB-5AA7609860BE}" type="pres">
      <dgm:prSet presAssocID="{ECC4FB37-2A47-6D41-BA16-FE20EACCC979}" presName="spNode" presStyleCnt="0"/>
      <dgm:spPr/>
    </dgm:pt>
    <dgm:pt modelId="{B3B034A4-1A78-9946-BCB7-A6B3B76C2EA2}" type="pres">
      <dgm:prSet presAssocID="{244C3F10-3F47-5A47-91F1-A14644E338CE}" presName="sibTrans" presStyleLbl="sibTrans1D1" presStyleIdx="0" presStyleCnt="6"/>
      <dgm:spPr/>
    </dgm:pt>
    <dgm:pt modelId="{C1BAE27B-E7A4-2042-9232-EAFB39078180}" type="pres">
      <dgm:prSet presAssocID="{A51177A3-63E9-034B-B890-91420E086533}" presName="node" presStyleLbl="node1" presStyleIdx="1" presStyleCnt="6">
        <dgm:presLayoutVars>
          <dgm:bulletEnabled val="1"/>
        </dgm:presLayoutVars>
      </dgm:prSet>
      <dgm:spPr>
        <a:prstGeom prst="roundRect">
          <a:avLst/>
        </a:prstGeom>
      </dgm:spPr>
    </dgm:pt>
    <dgm:pt modelId="{264A8F9D-85E1-6443-AB0B-FD02C5A70857}" type="pres">
      <dgm:prSet presAssocID="{A51177A3-63E9-034B-B890-91420E086533}" presName="spNode" presStyleCnt="0"/>
      <dgm:spPr/>
    </dgm:pt>
    <dgm:pt modelId="{388F9178-6A8D-2249-9229-2D43B9F2D484}" type="pres">
      <dgm:prSet presAssocID="{760DF37C-2303-4443-8BF4-A5D7C3778F8C}" presName="sibTrans" presStyleLbl="sibTrans1D1" presStyleIdx="1" presStyleCnt="6"/>
      <dgm:spPr/>
    </dgm:pt>
    <dgm:pt modelId="{A6DBD6D9-CC88-BF41-99A3-1AB313FFE21F}" type="pres">
      <dgm:prSet presAssocID="{F400DE88-6E67-D646-A1FA-AD9AA2FE3891}" presName="node" presStyleLbl="node1" presStyleIdx="2" presStyleCnt="6">
        <dgm:presLayoutVars>
          <dgm:bulletEnabled val="1"/>
        </dgm:presLayoutVars>
      </dgm:prSet>
      <dgm:spPr>
        <a:prstGeom prst="roundRect">
          <a:avLst/>
        </a:prstGeom>
      </dgm:spPr>
    </dgm:pt>
    <dgm:pt modelId="{CA84F822-A71C-AF42-8997-E546DBF44C24}" type="pres">
      <dgm:prSet presAssocID="{F400DE88-6E67-D646-A1FA-AD9AA2FE3891}" presName="spNode" presStyleCnt="0"/>
      <dgm:spPr/>
    </dgm:pt>
    <dgm:pt modelId="{CC9C66BA-40A7-9143-A48D-BF3E8C06D017}" type="pres">
      <dgm:prSet presAssocID="{43CB0AC3-5817-A543-B7C7-A1E4C54AF22E}" presName="sibTrans" presStyleLbl="sibTrans1D1" presStyleIdx="2" presStyleCnt="6"/>
      <dgm:spPr/>
    </dgm:pt>
    <dgm:pt modelId="{E114D449-0605-2C4A-87B3-6E7DCCA42011}" type="pres">
      <dgm:prSet presAssocID="{E7F2383A-6D6E-C14B-B50E-FC92990B7496}" presName="node" presStyleLbl="node1" presStyleIdx="3" presStyleCnt="6">
        <dgm:presLayoutVars>
          <dgm:bulletEnabled val="1"/>
        </dgm:presLayoutVars>
      </dgm:prSet>
      <dgm:spPr>
        <a:prstGeom prst="roundRect">
          <a:avLst/>
        </a:prstGeom>
      </dgm:spPr>
    </dgm:pt>
    <dgm:pt modelId="{2EB17631-363D-7149-AAA5-236131833ACE}" type="pres">
      <dgm:prSet presAssocID="{E7F2383A-6D6E-C14B-B50E-FC92990B7496}" presName="spNode" presStyleCnt="0"/>
      <dgm:spPr/>
    </dgm:pt>
    <dgm:pt modelId="{22FC6CE9-0B9F-9246-9E2B-3CE6B316E839}" type="pres">
      <dgm:prSet presAssocID="{37288453-8F3E-434E-B023-8C5D63E7F473}" presName="sibTrans" presStyleLbl="sibTrans1D1" presStyleIdx="3" presStyleCnt="6"/>
      <dgm:spPr/>
    </dgm:pt>
    <dgm:pt modelId="{A157A0A7-8B7E-3C4F-9CBE-455D5BFFA215}" type="pres">
      <dgm:prSet presAssocID="{D2450973-4308-0546-B0E5-544677B95227}" presName="node" presStyleLbl="node1" presStyleIdx="4" presStyleCnt="6" custScaleX="100773">
        <dgm:presLayoutVars>
          <dgm:bulletEnabled val="1"/>
        </dgm:presLayoutVars>
      </dgm:prSet>
      <dgm:spPr>
        <a:prstGeom prst="roundRect">
          <a:avLst/>
        </a:prstGeom>
      </dgm:spPr>
    </dgm:pt>
    <dgm:pt modelId="{28EB900A-DD64-E245-93F5-80F6483E6BEC}" type="pres">
      <dgm:prSet presAssocID="{D2450973-4308-0546-B0E5-544677B95227}" presName="spNode" presStyleCnt="0"/>
      <dgm:spPr/>
    </dgm:pt>
    <dgm:pt modelId="{0E730ED2-0342-FA48-A4A0-645B305213CC}" type="pres">
      <dgm:prSet presAssocID="{3F02D564-7251-3940-8ED9-2E677B24501F}" presName="sibTrans" presStyleLbl="sibTrans1D1" presStyleIdx="4" presStyleCnt="6"/>
      <dgm:spPr/>
    </dgm:pt>
    <dgm:pt modelId="{F533BBE0-AF0A-DE47-A530-471F4C4D2739}" type="pres">
      <dgm:prSet presAssocID="{B16FDBD3-6D3F-FA4D-BADF-FBC68DA4E578}" presName="node" presStyleLbl="node1" presStyleIdx="5" presStyleCnt="6">
        <dgm:presLayoutVars>
          <dgm:bulletEnabled val="1"/>
        </dgm:presLayoutVars>
      </dgm:prSet>
      <dgm:spPr>
        <a:prstGeom prst="roundRect">
          <a:avLst/>
        </a:prstGeom>
      </dgm:spPr>
    </dgm:pt>
    <dgm:pt modelId="{18058F19-3F78-0543-879A-2C512D866CAA}" type="pres">
      <dgm:prSet presAssocID="{B16FDBD3-6D3F-FA4D-BADF-FBC68DA4E578}" presName="spNode" presStyleCnt="0"/>
      <dgm:spPr/>
    </dgm:pt>
    <dgm:pt modelId="{882A3BDB-FDE5-A84E-B622-C2C150F7DE80}" type="pres">
      <dgm:prSet presAssocID="{09501AC8-BCE8-FC4B-89E4-1F3890ED3559}" presName="sibTrans" presStyleLbl="sibTrans1D1" presStyleIdx="5" presStyleCnt="6"/>
      <dgm:spPr/>
    </dgm:pt>
  </dgm:ptLst>
  <dgm:cxnLst>
    <dgm:cxn modelId="{CD366907-EE62-734A-B295-BA5CCBB0D86D}" type="presOf" srcId="{760DF37C-2303-4443-8BF4-A5D7C3778F8C}" destId="{388F9178-6A8D-2249-9229-2D43B9F2D484}" srcOrd="0" destOrd="0" presId="urn:microsoft.com/office/officeart/2005/8/layout/cycle6"/>
    <dgm:cxn modelId="{BEA6651B-E5C9-4A46-97E1-ED6FC851187E}" type="presOf" srcId="{09501AC8-BCE8-FC4B-89E4-1F3890ED3559}" destId="{882A3BDB-FDE5-A84E-B622-C2C150F7DE80}" srcOrd="0" destOrd="0" presId="urn:microsoft.com/office/officeart/2005/8/layout/cycle6"/>
    <dgm:cxn modelId="{08368E32-A74E-AC48-83F7-5B0E4BF9ADA4}" srcId="{BA515203-C5F6-0E4B-8B7C-2B2ED47996E6}" destId="{D2450973-4308-0546-B0E5-544677B95227}" srcOrd="4" destOrd="0" parTransId="{7468917F-06AA-BB49-942C-CB47EA9682CB}" sibTransId="{3F02D564-7251-3940-8ED9-2E677B24501F}"/>
    <dgm:cxn modelId="{67538D3A-72C7-AE4E-9C68-F72E1C566FCC}" type="presOf" srcId="{43CB0AC3-5817-A543-B7C7-A1E4C54AF22E}" destId="{CC9C66BA-40A7-9143-A48D-BF3E8C06D017}" srcOrd="0" destOrd="0" presId="urn:microsoft.com/office/officeart/2005/8/layout/cycle6"/>
    <dgm:cxn modelId="{0765FC5E-6614-7B47-8B5F-521C031CC5B2}" srcId="{BA515203-C5F6-0E4B-8B7C-2B2ED47996E6}" destId="{F400DE88-6E67-D646-A1FA-AD9AA2FE3891}" srcOrd="2" destOrd="0" parTransId="{07E27371-FA72-714E-AC51-6D7214167B75}" sibTransId="{43CB0AC3-5817-A543-B7C7-A1E4C54AF22E}"/>
    <dgm:cxn modelId="{5E2F0060-8C6E-3546-98C7-9071469BDE45}" type="presOf" srcId="{244C3F10-3F47-5A47-91F1-A14644E338CE}" destId="{B3B034A4-1A78-9946-BCB7-A6B3B76C2EA2}" srcOrd="0" destOrd="0" presId="urn:microsoft.com/office/officeart/2005/8/layout/cycle6"/>
    <dgm:cxn modelId="{68686269-F65E-2B42-A788-FF45B14E584E}" type="presOf" srcId="{A51177A3-63E9-034B-B890-91420E086533}" destId="{C1BAE27B-E7A4-2042-9232-EAFB39078180}" srcOrd="0" destOrd="0" presId="urn:microsoft.com/office/officeart/2005/8/layout/cycle6"/>
    <dgm:cxn modelId="{0F2A356C-E5B5-A54A-AE3A-784BCDC5F5A0}" type="presOf" srcId="{D2450973-4308-0546-B0E5-544677B95227}" destId="{A157A0A7-8B7E-3C4F-9CBE-455D5BFFA215}" srcOrd="0" destOrd="0" presId="urn:microsoft.com/office/officeart/2005/8/layout/cycle6"/>
    <dgm:cxn modelId="{34183B72-D4A3-014E-9B33-AB822A9D8CA3}" type="presOf" srcId="{E7F2383A-6D6E-C14B-B50E-FC92990B7496}" destId="{E114D449-0605-2C4A-87B3-6E7DCCA42011}" srcOrd="0" destOrd="0" presId="urn:microsoft.com/office/officeart/2005/8/layout/cycle6"/>
    <dgm:cxn modelId="{99E95D76-5213-B442-9C5B-8438A7859C70}" srcId="{BA515203-C5F6-0E4B-8B7C-2B2ED47996E6}" destId="{B16FDBD3-6D3F-FA4D-BADF-FBC68DA4E578}" srcOrd="5" destOrd="0" parTransId="{76DB390C-DBED-DC48-BD90-A5BD4E40A7E8}" sibTransId="{09501AC8-BCE8-FC4B-89E4-1F3890ED3559}"/>
    <dgm:cxn modelId="{D5C2D878-2FC4-7A4C-A49C-582104DD12D0}" type="presOf" srcId="{ECC4FB37-2A47-6D41-BA16-FE20EACCC979}" destId="{B1704B2C-5824-9B4E-9519-E89F17D1264B}" srcOrd="0" destOrd="0" presId="urn:microsoft.com/office/officeart/2005/8/layout/cycle6"/>
    <dgm:cxn modelId="{2B29717D-8FFF-B04A-B928-9B31FE5669C5}" type="presOf" srcId="{3F02D564-7251-3940-8ED9-2E677B24501F}" destId="{0E730ED2-0342-FA48-A4A0-645B305213CC}" srcOrd="0" destOrd="0" presId="urn:microsoft.com/office/officeart/2005/8/layout/cycle6"/>
    <dgm:cxn modelId="{DA63E688-FE9C-8747-A35A-EE9945227F7F}" srcId="{BA515203-C5F6-0E4B-8B7C-2B2ED47996E6}" destId="{E7F2383A-6D6E-C14B-B50E-FC92990B7496}" srcOrd="3" destOrd="0" parTransId="{242623D7-F9B8-214F-8A0F-7186B82DAB37}" sibTransId="{37288453-8F3E-434E-B023-8C5D63E7F473}"/>
    <dgm:cxn modelId="{82A14195-9964-5948-886D-2F29C693A19E}" srcId="{BA515203-C5F6-0E4B-8B7C-2B2ED47996E6}" destId="{ECC4FB37-2A47-6D41-BA16-FE20EACCC979}" srcOrd="0" destOrd="0" parTransId="{0D30853B-B83C-BF48-9888-8AD6BA33C852}" sibTransId="{244C3F10-3F47-5A47-91F1-A14644E338CE}"/>
    <dgm:cxn modelId="{A55758A8-9436-2E47-BB73-FA17428ED43C}" type="presOf" srcId="{37288453-8F3E-434E-B023-8C5D63E7F473}" destId="{22FC6CE9-0B9F-9246-9E2B-3CE6B316E839}" srcOrd="0" destOrd="0" presId="urn:microsoft.com/office/officeart/2005/8/layout/cycle6"/>
    <dgm:cxn modelId="{BB490EB6-F745-5A47-8DCA-264EC5F2CB70}" srcId="{BA515203-C5F6-0E4B-8B7C-2B2ED47996E6}" destId="{A51177A3-63E9-034B-B890-91420E086533}" srcOrd="1" destOrd="0" parTransId="{F921DFAC-CF05-2C40-A157-77102FF002B0}" sibTransId="{760DF37C-2303-4443-8BF4-A5D7C3778F8C}"/>
    <dgm:cxn modelId="{919B57B8-44D3-BB4A-94C5-04B5FFA27704}" type="presOf" srcId="{B16FDBD3-6D3F-FA4D-BADF-FBC68DA4E578}" destId="{F533BBE0-AF0A-DE47-A530-471F4C4D2739}" srcOrd="0" destOrd="0" presId="urn:microsoft.com/office/officeart/2005/8/layout/cycle6"/>
    <dgm:cxn modelId="{5FE171C2-9857-6D42-BF15-F9A26D9C3C1C}" type="presOf" srcId="{BA515203-C5F6-0E4B-8B7C-2B2ED47996E6}" destId="{BD6487B6-A029-FA4F-A5DF-3E6ECBD03B59}" srcOrd="0" destOrd="0" presId="urn:microsoft.com/office/officeart/2005/8/layout/cycle6"/>
    <dgm:cxn modelId="{1EAC9BCD-B2C5-5341-AD7A-225C42AE2BCA}" type="presOf" srcId="{F400DE88-6E67-D646-A1FA-AD9AA2FE3891}" destId="{A6DBD6D9-CC88-BF41-99A3-1AB313FFE21F}" srcOrd="0" destOrd="0" presId="urn:microsoft.com/office/officeart/2005/8/layout/cycle6"/>
    <dgm:cxn modelId="{27AAD0E3-F454-9C4F-B339-15546F483E4A}" type="presParOf" srcId="{BD6487B6-A029-FA4F-A5DF-3E6ECBD03B59}" destId="{B1704B2C-5824-9B4E-9519-E89F17D1264B}" srcOrd="0" destOrd="0" presId="urn:microsoft.com/office/officeart/2005/8/layout/cycle6"/>
    <dgm:cxn modelId="{55F9999F-2D67-7640-99BC-AA57F25F50FD}" type="presParOf" srcId="{BD6487B6-A029-FA4F-A5DF-3E6ECBD03B59}" destId="{9DD57615-E46B-C54D-9EDB-5AA7609860BE}" srcOrd="1" destOrd="0" presId="urn:microsoft.com/office/officeart/2005/8/layout/cycle6"/>
    <dgm:cxn modelId="{B7194826-2847-414E-9D6B-0CF85E2AC7A0}" type="presParOf" srcId="{BD6487B6-A029-FA4F-A5DF-3E6ECBD03B59}" destId="{B3B034A4-1A78-9946-BCB7-A6B3B76C2EA2}" srcOrd="2" destOrd="0" presId="urn:microsoft.com/office/officeart/2005/8/layout/cycle6"/>
    <dgm:cxn modelId="{99F1C43F-80AA-184F-BDBF-FCE7E565B9AC}" type="presParOf" srcId="{BD6487B6-A029-FA4F-A5DF-3E6ECBD03B59}" destId="{C1BAE27B-E7A4-2042-9232-EAFB39078180}" srcOrd="3" destOrd="0" presId="urn:microsoft.com/office/officeart/2005/8/layout/cycle6"/>
    <dgm:cxn modelId="{3AD28087-3B6C-CB48-8B4F-B905F1981989}" type="presParOf" srcId="{BD6487B6-A029-FA4F-A5DF-3E6ECBD03B59}" destId="{264A8F9D-85E1-6443-AB0B-FD02C5A70857}" srcOrd="4" destOrd="0" presId="urn:microsoft.com/office/officeart/2005/8/layout/cycle6"/>
    <dgm:cxn modelId="{E08421BB-1788-0A44-A51E-F607B3918822}" type="presParOf" srcId="{BD6487B6-A029-FA4F-A5DF-3E6ECBD03B59}" destId="{388F9178-6A8D-2249-9229-2D43B9F2D484}" srcOrd="5" destOrd="0" presId="urn:microsoft.com/office/officeart/2005/8/layout/cycle6"/>
    <dgm:cxn modelId="{BE226378-F48D-B44C-88FD-CCF79020CCF6}" type="presParOf" srcId="{BD6487B6-A029-FA4F-A5DF-3E6ECBD03B59}" destId="{A6DBD6D9-CC88-BF41-99A3-1AB313FFE21F}" srcOrd="6" destOrd="0" presId="urn:microsoft.com/office/officeart/2005/8/layout/cycle6"/>
    <dgm:cxn modelId="{858DE2D5-4292-FD40-A5C4-7C1F4426E7E7}" type="presParOf" srcId="{BD6487B6-A029-FA4F-A5DF-3E6ECBD03B59}" destId="{CA84F822-A71C-AF42-8997-E546DBF44C24}" srcOrd="7" destOrd="0" presId="urn:microsoft.com/office/officeart/2005/8/layout/cycle6"/>
    <dgm:cxn modelId="{CA49C263-0340-184E-8A41-492D75078142}" type="presParOf" srcId="{BD6487B6-A029-FA4F-A5DF-3E6ECBD03B59}" destId="{CC9C66BA-40A7-9143-A48D-BF3E8C06D017}" srcOrd="8" destOrd="0" presId="urn:microsoft.com/office/officeart/2005/8/layout/cycle6"/>
    <dgm:cxn modelId="{09BDD070-FC2F-7244-B4C0-8CAD2F571528}" type="presParOf" srcId="{BD6487B6-A029-FA4F-A5DF-3E6ECBD03B59}" destId="{E114D449-0605-2C4A-87B3-6E7DCCA42011}" srcOrd="9" destOrd="0" presId="urn:microsoft.com/office/officeart/2005/8/layout/cycle6"/>
    <dgm:cxn modelId="{4966AFC3-CD3C-2D49-ACB8-414C4EFF233D}" type="presParOf" srcId="{BD6487B6-A029-FA4F-A5DF-3E6ECBD03B59}" destId="{2EB17631-363D-7149-AAA5-236131833ACE}" srcOrd="10" destOrd="0" presId="urn:microsoft.com/office/officeart/2005/8/layout/cycle6"/>
    <dgm:cxn modelId="{2B3F6958-4E50-3642-ACC3-320FBDA05F0E}" type="presParOf" srcId="{BD6487B6-A029-FA4F-A5DF-3E6ECBD03B59}" destId="{22FC6CE9-0B9F-9246-9E2B-3CE6B316E839}" srcOrd="11" destOrd="0" presId="urn:microsoft.com/office/officeart/2005/8/layout/cycle6"/>
    <dgm:cxn modelId="{2DE0EF6D-73D0-0044-B986-F70ED8D53070}" type="presParOf" srcId="{BD6487B6-A029-FA4F-A5DF-3E6ECBD03B59}" destId="{A157A0A7-8B7E-3C4F-9CBE-455D5BFFA215}" srcOrd="12" destOrd="0" presId="urn:microsoft.com/office/officeart/2005/8/layout/cycle6"/>
    <dgm:cxn modelId="{BA9AEEDB-7AC4-384E-B7F1-B8C0BF3B8E09}" type="presParOf" srcId="{BD6487B6-A029-FA4F-A5DF-3E6ECBD03B59}" destId="{28EB900A-DD64-E245-93F5-80F6483E6BEC}" srcOrd="13" destOrd="0" presId="urn:microsoft.com/office/officeart/2005/8/layout/cycle6"/>
    <dgm:cxn modelId="{768C3739-5215-3B46-940C-0C8C65A823C7}" type="presParOf" srcId="{BD6487B6-A029-FA4F-A5DF-3E6ECBD03B59}" destId="{0E730ED2-0342-FA48-A4A0-645B305213CC}" srcOrd="14" destOrd="0" presId="urn:microsoft.com/office/officeart/2005/8/layout/cycle6"/>
    <dgm:cxn modelId="{3459BACF-1BB8-0041-B26B-FCF54372F718}" type="presParOf" srcId="{BD6487B6-A029-FA4F-A5DF-3E6ECBD03B59}" destId="{F533BBE0-AF0A-DE47-A530-471F4C4D2739}" srcOrd="15" destOrd="0" presId="urn:microsoft.com/office/officeart/2005/8/layout/cycle6"/>
    <dgm:cxn modelId="{146CC131-CF72-D24B-B006-7CC4BB4BE77A}" type="presParOf" srcId="{BD6487B6-A029-FA4F-A5DF-3E6ECBD03B59}" destId="{18058F19-3F78-0543-879A-2C512D866CAA}" srcOrd="16" destOrd="0" presId="urn:microsoft.com/office/officeart/2005/8/layout/cycle6"/>
    <dgm:cxn modelId="{C2A533E9-B648-3D4F-B9A0-0E61D9135669}" type="presParOf" srcId="{BD6487B6-A029-FA4F-A5DF-3E6ECBD03B59}" destId="{882A3BDB-FDE5-A84E-B622-C2C150F7DE80}"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355045-FD7F-3A4A-AB42-D075304D3854}" type="doc">
      <dgm:prSet loTypeId="urn:microsoft.com/office/officeart/2005/8/layout/radial4" loCatId="" qsTypeId="urn:microsoft.com/office/officeart/2005/8/quickstyle/simple2" qsCatId="simple" csTypeId="urn:microsoft.com/office/officeart/2005/8/colors/colorful1" csCatId="colorful" phldr="1"/>
      <dgm:spPr/>
      <dgm:t>
        <a:bodyPr/>
        <a:lstStyle/>
        <a:p>
          <a:endParaRPr lang="en-US"/>
        </a:p>
      </dgm:t>
    </dgm:pt>
    <dgm:pt modelId="{3A8264B8-37CC-464A-9AEA-F0FC03E7CB7F}">
      <dgm:prSet phldrT="[Text]"/>
      <dgm:spPr>
        <a:xfrm>
          <a:off x="4053754" y="2805927"/>
          <a:ext cx="2356165" cy="2356165"/>
        </a:xfrm>
        <a:prstGeom prst="ellipse">
          <a:avLst/>
        </a:prstGeom>
        <a:solidFill>
          <a:srgbClr val="026CB6">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Improve Patient Safety</a:t>
          </a:r>
        </a:p>
      </dgm:t>
    </dgm:pt>
    <dgm:pt modelId="{0A2FD581-BE04-B54B-8974-E0BBA7D9D855}" type="parTrans" cxnId="{F766C491-BA61-1649-A113-DDA092436DEB}">
      <dgm:prSet/>
      <dgm:spPr/>
      <dgm:t>
        <a:bodyPr/>
        <a:lstStyle/>
        <a:p>
          <a:endParaRPr lang="en-US"/>
        </a:p>
      </dgm:t>
    </dgm:pt>
    <dgm:pt modelId="{F606CD3C-7E4A-3F4E-8DCB-7D0E64BF3C65}" type="sibTrans" cxnId="{F766C491-BA61-1649-A113-DDA092436DEB}">
      <dgm:prSet/>
      <dgm:spPr/>
      <dgm:t>
        <a:bodyPr/>
        <a:lstStyle/>
        <a:p>
          <a:endParaRPr lang="en-US"/>
        </a:p>
      </dgm:t>
    </dgm:pt>
    <dgm:pt modelId="{950633BA-4A49-2C45-9FF1-83387D00F599}">
      <dgm:prSet phldrT="[Text]"/>
      <dgm:spPr>
        <a:xfrm>
          <a:off x="1262691" y="1027636"/>
          <a:ext cx="2238357" cy="1790686"/>
        </a:xfrm>
        <a:prstGeom prst="roundRect">
          <a:avLst>
            <a:gd name="adj" fmla="val 10000"/>
          </a:avLst>
        </a:prstGeom>
        <a:solidFill>
          <a:srgbClr val="13B5EA">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Make Sites Happier</a:t>
          </a:r>
        </a:p>
      </dgm:t>
    </dgm:pt>
    <dgm:pt modelId="{3A19D6CF-2DDC-3644-AC67-DC240457E9D5}" type="parTrans" cxnId="{82BE28BA-0926-134C-999F-9DF1BF58F29D}">
      <dgm:prSet/>
      <dgm:spPr>
        <a:xfrm rot="12952416">
          <a:off x="2284184" y="2326309"/>
          <a:ext cx="2210393" cy="671507"/>
        </a:xfrm>
        <a:prstGeom prst="leftArrow">
          <a:avLst>
            <a:gd name="adj1" fmla="val 60000"/>
            <a:gd name="adj2" fmla="val 50000"/>
          </a:avLst>
        </a:prstGeom>
        <a:solidFill>
          <a:srgbClr val="13B5EA">
            <a:hueOff val="0"/>
            <a:satOff val="0"/>
            <a:lumOff val="0"/>
            <a:alphaOff val="0"/>
          </a:srgbClr>
        </a:solidFill>
        <a:ln>
          <a:noFill/>
        </a:ln>
        <a:effectLst/>
      </dgm:spPr>
      <dgm:t>
        <a:bodyPr/>
        <a:lstStyle/>
        <a:p>
          <a:endParaRPr lang="en-US"/>
        </a:p>
      </dgm:t>
    </dgm:pt>
    <dgm:pt modelId="{5412F12D-FE4D-434E-BD87-8F0550FA1CBC}" type="sibTrans" cxnId="{82BE28BA-0926-134C-999F-9DF1BF58F29D}">
      <dgm:prSet/>
      <dgm:spPr/>
      <dgm:t>
        <a:bodyPr/>
        <a:lstStyle/>
        <a:p>
          <a:endParaRPr lang="en-US"/>
        </a:p>
      </dgm:t>
    </dgm:pt>
    <dgm:pt modelId="{35E1796B-A4E3-C447-B7F1-6D9B5C4EAAD9}">
      <dgm:prSet phldrT="[Text]"/>
      <dgm:spPr>
        <a:xfrm>
          <a:off x="4112658" y="193"/>
          <a:ext cx="2238357" cy="1790686"/>
        </a:xfrm>
        <a:prstGeom prst="roundRect">
          <a:avLst>
            <a:gd name="adj" fmla="val 10000"/>
          </a:avLst>
        </a:prstGeom>
        <a:solidFill>
          <a:srgbClr val="13B5EA">
            <a:lumMod val="7500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Pass Inspections</a:t>
          </a:r>
        </a:p>
      </dgm:t>
    </dgm:pt>
    <dgm:pt modelId="{E737D320-BA45-3B47-BE8E-5397943E190E}" type="parTrans" cxnId="{1339CB59-D09A-8F4C-B672-EFA17E644AF9}">
      <dgm:prSet/>
      <dgm:spPr>
        <a:xfrm rot="16200000">
          <a:off x="4329177" y="1462442"/>
          <a:ext cx="1805319" cy="671507"/>
        </a:xfrm>
        <a:prstGeom prst="leftArrow">
          <a:avLst>
            <a:gd name="adj1" fmla="val 60000"/>
            <a:gd name="adj2" fmla="val 50000"/>
          </a:avLst>
        </a:prstGeom>
        <a:solidFill>
          <a:srgbClr val="008CA1"/>
        </a:solidFill>
        <a:ln>
          <a:noFill/>
        </a:ln>
        <a:effectLst/>
      </dgm:spPr>
      <dgm:t>
        <a:bodyPr/>
        <a:lstStyle/>
        <a:p>
          <a:endParaRPr lang="en-US"/>
        </a:p>
      </dgm:t>
    </dgm:pt>
    <dgm:pt modelId="{8BCFDE36-16A5-B84C-87EE-C3A4F1AEB15D}" type="sibTrans" cxnId="{1339CB59-D09A-8F4C-B672-EFA17E644AF9}">
      <dgm:prSet/>
      <dgm:spPr/>
      <dgm:t>
        <a:bodyPr/>
        <a:lstStyle/>
        <a:p>
          <a:endParaRPr lang="en-US"/>
        </a:p>
      </dgm:t>
    </dgm:pt>
    <dgm:pt modelId="{728DF48A-EEB9-504A-950C-75E64BB3F020}">
      <dgm:prSet phldrT="[Text]"/>
      <dgm:spPr>
        <a:xfrm>
          <a:off x="6993100" y="1055308"/>
          <a:ext cx="2238357" cy="1790686"/>
        </a:xfrm>
        <a:prstGeom prst="roundRect">
          <a:avLst>
            <a:gd name="adj" fmla="val 10000"/>
          </a:avLst>
        </a:prstGeom>
        <a:solidFill>
          <a:srgbClr val="8AD4DF">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Helvetica" pitchFamily="2" charset="0"/>
              <a:ea typeface="+mn-ea"/>
              <a:cs typeface="+mn-cs"/>
            </a:rPr>
            <a:t>Avoid Costs</a:t>
          </a:r>
        </a:p>
      </dgm:t>
    </dgm:pt>
    <dgm:pt modelId="{A7C8EE38-EE85-A742-9C70-FF55655AA413}" type="parTrans" cxnId="{F7633986-E8B0-2247-8581-950A4858DFF0}">
      <dgm:prSet/>
      <dgm:spPr>
        <a:xfrm rot="19486860">
          <a:off x="5923369" y="2248141"/>
          <a:ext cx="2218623" cy="671507"/>
        </a:xfrm>
        <a:prstGeom prst="leftArrow">
          <a:avLst>
            <a:gd name="adj1" fmla="val 60000"/>
            <a:gd name="adj2" fmla="val 50000"/>
          </a:avLst>
        </a:prstGeom>
        <a:solidFill>
          <a:srgbClr val="8AD4DF">
            <a:hueOff val="0"/>
            <a:satOff val="0"/>
            <a:lumOff val="0"/>
            <a:alphaOff val="0"/>
          </a:srgbClr>
        </a:solidFill>
        <a:ln>
          <a:noFill/>
        </a:ln>
        <a:effectLst/>
      </dgm:spPr>
      <dgm:t>
        <a:bodyPr/>
        <a:lstStyle/>
        <a:p>
          <a:endParaRPr lang="en-US"/>
        </a:p>
      </dgm:t>
    </dgm:pt>
    <dgm:pt modelId="{6478C1CA-2D0C-454B-AED2-079FFED77F3E}" type="sibTrans" cxnId="{F7633986-E8B0-2247-8581-950A4858DFF0}">
      <dgm:prSet/>
      <dgm:spPr/>
      <dgm:t>
        <a:bodyPr/>
        <a:lstStyle/>
        <a:p>
          <a:endParaRPr lang="en-US"/>
        </a:p>
      </dgm:t>
    </dgm:pt>
    <dgm:pt modelId="{1C6C8BC1-F955-634E-839C-F26239C5553D}" type="pres">
      <dgm:prSet presAssocID="{85355045-FD7F-3A4A-AB42-D075304D3854}" presName="cycle" presStyleCnt="0">
        <dgm:presLayoutVars>
          <dgm:chMax val="1"/>
          <dgm:dir/>
          <dgm:animLvl val="ctr"/>
          <dgm:resizeHandles val="exact"/>
        </dgm:presLayoutVars>
      </dgm:prSet>
      <dgm:spPr/>
    </dgm:pt>
    <dgm:pt modelId="{8307DFE9-F40B-5040-B30C-BE44BD61C704}" type="pres">
      <dgm:prSet presAssocID="{3A8264B8-37CC-464A-9AEA-F0FC03E7CB7F}" presName="centerShape" presStyleLbl="node0" presStyleIdx="0" presStyleCnt="1"/>
      <dgm:spPr/>
    </dgm:pt>
    <dgm:pt modelId="{43031B15-366C-4A49-B2AD-089464373933}" type="pres">
      <dgm:prSet presAssocID="{3A19D6CF-2DDC-3644-AC67-DC240457E9D5}" presName="parTrans" presStyleLbl="bgSibTrans2D1" presStyleIdx="0" presStyleCnt="3" custLinFactNeighborX="5065" custLinFactNeighborY="13617"/>
      <dgm:spPr/>
    </dgm:pt>
    <dgm:pt modelId="{D75C7F3F-4A11-6F43-A2B1-2E13A1182FCE}" type="pres">
      <dgm:prSet presAssocID="{950633BA-4A49-2C45-9FF1-83387D00F599}" presName="node" presStyleLbl="node1" presStyleIdx="0" presStyleCnt="3" custRadScaleRad="113879" custRadScaleInc="1456">
        <dgm:presLayoutVars>
          <dgm:bulletEnabled val="1"/>
        </dgm:presLayoutVars>
      </dgm:prSet>
      <dgm:spPr/>
    </dgm:pt>
    <dgm:pt modelId="{E5C8000C-747D-6B4E-BC1F-861DB11ACA1D}" type="pres">
      <dgm:prSet presAssocID="{E737D320-BA45-3B47-BE8E-5397943E190E}" presName="parTrans" presStyleLbl="bgSibTrans2D1" presStyleIdx="1" presStyleCnt="3"/>
      <dgm:spPr/>
    </dgm:pt>
    <dgm:pt modelId="{2192B438-3FA9-8C49-9E8C-6557583FC3FE}" type="pres">
      <dgm:prSet presAssocID="{35E1796B-A4E3-C447-B7F1-6D9B5C4EAAD9}" presName="node" presStyleLbl="node1" presStyleIdx="1" presStyleCnt="3">
        <dgm:presLayoutVars>
          <dgm:bulletEnabled val="1"/>
        </dgm:presLayoutVars>
      </dgm:prSet>
      <dgm:spPr/>
    </dgm:pt>
    <dgm:pt modelId="{9B3A6231-C237-4F45-A76D-55505FD0126A}" type="pres">
      <dgm:prSet presAssocID="{A7C8EE38-EE85-A742-9C70-FF55655AA413}" presName="parTrans" presStyleLbl="bgSibTrans2D1" presStyleIdx="2" presStyleCnt="3" custLinFactNeighborX="-7813" custLinFactNeighborY="-968"/>
      <dgm:spPr/>
    </dgm:pt>
    <dgm:pt modelId="{6F4E57C9-07B7-3D4F-BFB2-BD7E47AEB60F}" type="pres">
      <dgm:prSet presAssocID="{728DF48A-EEB9-504A-950C-75E64BB3F020}" presName="node" presStyleLbl="node1" presStyleIdx="2" presStyleCnt="3" custRadScaleRad="114161" custRadScaleInc="-365">
        <dgm:presLayoutVars>
          <dgm:bulletEnabled val="1"/>
        </dgm:presLayoutVars>
      </dgm:prSet>
      <dgm:spPr/>
    </dgm:pt>
  </dgm:ptLst>
  <dgm:cxnLst>
    <dgm:cxn modelId="{1F77971B-DAA9-1149-88AE-092E057E670C}" type="presOf" srcId="{35E1796B-A4E3-C447-B7F1-6D9B5C4EAAD9}" destId="{2192B438-3FA9-8C49-9E8C-6557583FC3FE}" srcOrd="0" destOrd="0" presId="urn:microsoft.com/office/officeart/2005/8/layout/radial4"/>
    <dgm:cxn modelId="{62019F21-54CB-2B42-BFA3-65304DC29A5B}" type="presOf" srcId="{3A8264B8-37CC-464A-9AEA-F0FC03E7CB7F}" destId="{8307DFE9-F40B-5040-B30C-BE44BD61C704}" srcOrd="0" destOrd="0" presId="urn:microsoft.com/office/officeart/2005/8/layout/radial4"/>
    <dgm:cxn modelId="{B0E12352-3CA1-8E4E-87C1-B9AE4A58B86A}" type="presOf" srcId="{E737D320-BA45-3B47-BE8E-5397943E190E}" destId="{E5C8000C-747D-6B4E-BC1F-861DB11ACA1D}" srcOrd="0" destOrd="0" presId="urn:microsoft.com/office/officeart/2005/8/layout/radial4"/>
    <dgm:cxn modelId="{1339CB59-D09A-8F4C-B672-EFA17E644AF9}" srcId="{3A8264B8-37CC-464A-9AEA-F0FC03E7CB7F}" destId="{35E1796B-A4E3-C447-B7F1-6D9B5C4EAAD9}" srcOrd="1" destOrd="0" parTransId="{E737D320-BA45-3B47-BE8E-5397943E190E}" sibTransId="{8BCFDE36-16A5-B84C-87EE-C3A4F1AEB15D}"/>
    <dgm:cxn modelId="{3024F681-277D-FC4F-A3AB-81FECABD1824}" type="presOf" srcId="{A7C8EE38-EE85-A742-9C70-FF55655AA413}" destId="{9B3A6231-C237-4F45-A76D-55505FD0126A}" srcOrd="0" destOrd="0" presId="urn:microsoft.com/office/officeart/2005/8/layout/radial4"/>
    <dgm:cxn modelId="{F7633986-E8B0-2247-8581-950A4858DFF0}" srcId="{3A8264B8-37CC-464A-9AEA-F0FC03E7CB7F}" destId="{728DF48A-EEB9-504A-950C-75E64BB3F020}" srcOrd="2" destOrd="0" parTransId="{A7C8EE38-EE85-A742-9C70-FF55655AA413}" sibTransId="{6478C1CA-2D0C-454B-AED2-079FFED77F3E}"/>
    <dgm:cxn modelId="{F766C491-BA61-1649-A113-DDA092436DEB}" srcId="{85355045-FD7F-3A4A-AB42-D075304D3854}" destId="{3A8264B8-37CC-464A-9AEA-F0FC03E7CB7F}" srcOrd="0" destOrd="0" parTransId="{0A2FD581-BE04-B54B-8974-E0BBA7D9D855}" sibTransId="{F606CD3C-7E4A-3F4E-8DCB-7D0E64BF3C65}"/>
    <dgm:cxn modelId="{ADB7399C-FFB3-494B-9742-F88455D5EDDA}" type="presOf" srcId="{950633BA-4A49-2C45-9FF1-83387D00F599}" destId="{D75C7F3F-4A11-6F43-A2B1-2E13A1182FCE}" srcOrd="0" destOrd="0" presId="urn:microsoft.com/office/officeart/2005/8/layout/radial4"/>
    <dgm:cxn modelId="{82BE28BA-0926-134C-999F-9DF1BF58F29D}" srcId="{3A8264B8-37CC-464A-9AEA-F0FC03E7CB7F}" destId="{950633BA-4A49-2C45-9FF1-83387D00F599}" srcOrd="0" destOrd="0" parTransId="{3A19D6CF-2DDC-3644-AC67-DC240457E9D5}" sibTransId="{5412F12D-FE4D-434E-BD87-8F0550FA1CBC}"/>
    <dgm:cxn modelId="{8F9328BE-7657-3E4E-A887-74D0D1455881}" type="presOf" srcId="{3A19D6CF-2DDC-3644-AC67-DC240457E9D5}" destId="{43031B15-366C-4A49-B2AD-089464373933}" srcOrd="0" destOrd="0" presId="urn:microsoft.com/office/officeart/2005/8/layout/radial4"/>
    <dgm:cxn modelId="{15537ECF-D6E2-7945-A032-78968E08A672}" type="presOf" srcId="{728DF48A-EEB9-504A-950C-75E64BB3F020}" destId="{6F4E57C9-07B7-3D4F-BFB2-BD7E47AEB60F}" srcOrd="0" destOrd="0" presId="urn:microsoft.com/office/officeart/2005/8/layout/radial4"/>
    <dgm:cxn modelId="{AF1BA8E9-1F56-6D4C-AC40-B87F758EA709}" type="presOf" srcId="{85355045-FD7F-3A4A-AB42-D075304D3854}" destId="{1C6C8BC1-F955-634E-839C-F26239C5553D}" srcOrd="0" destOrd="0" presId="urn:microsoft.com/office/officeart/2005/8/layout/radial4"/>
    <dgm:cxn modelId="{92C87CAA-1E2B-9943-A30D-1B203DA9387A}" type="presParOf" srcId="{1C6C8BC1-F955-634E-839C-F26239C5553D}" destId="{8307DFE9-F40B-5040-B30C-BE44BD61C704}" srcOrd="0" destOrd="0" presId="urn:microsoft.com/office/officeart/2005/8/layout/radial4"/>
    <dgm:cxn modelId="{CF6B4841-9CAE-2E44-A600-20633B1533E1}" type="presParOf" srcId="{1C6C8BC1-F955-634E-839C-F26239C5553D}" destId="{43031B15-366C-4A49-B2AD-089464373933}" srcOrd="1" destOrd="0" presId="urn:microsoft.com/office/officeart/2005/8/layout/radial4"/>
    <dgm:cxn modelId="{3E95CA85-68D8-7A4F-B8F3-D25B9BB14271}" type="presParOf" srcId="{1C6C8BC1-F955-634E-839C-F26239C5553D}" destId="{D75C7F3F-4A11-6F43-A2B1-2E13A1182FCE}" srcOrd="2" destOrd="0" presId="urn:microsoft.com/office/officeart/2005/8/layout/radial4"/>
    <dgm:cxn modelId="{838B46A7-CE84-6541-A7AC-04F51F729118}" type="presParOf" srcId="{1C6C8BC1-F955-634E-839C-F26239C5553D}" destId="{E5C8000C-747D-6B4E-BC1F-861DB11ACA1D}" srcOrd="3" destOrd="0" presId="urn:microsoft.com/office/officeart/2005/8/layout/radial4"/>
    <dgm:cxn modelId="{1A652408-EE15-C443-8C43-E92527E26E04}" type="presParOf" srcId="{1C6C8BC1-F955-634E-839C-F26239C5553D}" destId="{2192B438-3FA9-8C49-9E8C-6557583FC3FE}" srcOrd="4" destOrd="0" presId="urn:microsoft.com/office/officeart/2005/8/layout/radial4"/>
    <dgm:cxn modelId="{581F7D7A-C367-3048-94AE-BD02D9F46708}" type="presParOf" srcId="{1C6C8BC1-F955-634E-839C-F26239C5553D}" destId="{9B3A6231-C237-4F45-A76D-55505FD0126A}" srcOrd="5" destOrd="0" presId="urn:microsoft.com/office/officeart/2005/8/layout/radial4"/>
    <dgm:cxn modelId="{CC183D86-B56A-3641-B961-89DDF05E56D5}" type="presParOf" srcId="{1C6C8BC1-F955-634E-839C-F26239C5553D}" destId="{6F4E57C9-07B7-3D4F-BFB2-BD7E47AEB60F}" srcOrd="6" destOrd="0" presId="urn:microsoft.com/office/officeart/2005/8/layout/radial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04B2C-5824-9B4E-9519-E89F17D1264B}">
      <dsp:nvSpPr>
        <dsp:cNvPr id="0" name=""/>
        <dsp:cNvSpPr/>
      </dsp:nvSpPr>
      <dsp:spPr>
        <a:xfrm>
          <a:off x="3968759" y="17651"/>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74320" rIns="60960" bIns="274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pitchFamily="34" charset="0"/>
              <a:ea typeface="Verdana" panose="020B0604030504040204" pitchFamily="34" charset="0"/>
              <a:cs typeface="Arial" panose="020B0604020202020204" pitchFamily="34" charset="0"/>
            </a:rPr>
            <a:t>Top 1 US Pharma</a:t>
          </a:r>
          <a:endParaRPr lang="en-US" sz="1600" kern="1200" dirty="0">
            <a:latin typeface="Arial" panose="020B0604020202020204" pitchFamily="34" charset="0"/>
            <a:cs typeface="Arial" panose="020B0604020202020204" pitchFamily="34" charset="0"/>
          </a:endParaRPr>
        </a:p>
      </dsp:txBody>
      <dsp:txXfrm>
        <a:off x="4014850" y="63742"/>
        <a:ext cx="1360396" cy="851994"/>
      </dsp:txXfrm>
    </dsp:sp>
    <dsp:sp modelId="{B3B034A4-1A78-9946-BCB7-A6B3B76C2EA2}">
      <dsp:nvSpPr>
        <dsp:cNvPr id="0" name=""/>
        <dsp:cNvSpPr/>
      </dsp:nvSpPr>
      <dsp:spPr>
        <a:xfrm>
          <a:off x="2494038" y="499470"/>
          <a:ext cx="4454210" cy="4454210"/>
        </a:xfrm>
        <a:custGeom>
          <a:avLst/>
          <a:gdLst/>
          <a:ahLst/>
          <a:cxnLst/>
          <a:rect l="0" t="0" r="0" b="0"/>
          <a:pathLst>
            <a:path>
              <a:moveTo>
                <a:pt x="2936568" y="116025"/>
              </a:moveTo>
              <a:arcTo wR="2227105" hR="2227105" stAng="17314547" swAng="14905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BAE27B-E7A4-2042-9232-EAFB39078180}">
      <dsp:nvSpPr>
        <dsp:cNvPr id="0" name=""/>
        <dsp:cNvSpPr/>
      </dsp:nvSpPr>
      <dsp:spPr>
        <a:xfrm>
          <a:off x="5897489" y="1115614"/>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EU Pharma</a:t>
          </a:r>
        </a:p>
      </dsp:txBody>
      <dsp:txXfrm>
        <a:off x="5943580" y="1161705"/>
        <a:ext cx="1360396" cy="851994"/>
      </dsp:txXfrm>
    </dsp:sp>
    <dsp:sp modelId="{388F9178-6A8D-2249-9229-2D43B9F2D484}">
      <dsp:nvSpPr>
        <dsp:cNvPr id="0" name=""/>
        <dsp:cNvSpPr/>
      </dsp:nvSpPr>
      <dsp:spPr>
        <a:xfrm>
          <a:off x="2467943" y="474150"/>
          <a:ext cx="4454210" cy="4454210"/>
        </a:xfrm>
        <a:custGeom>
          <a:avLst/>
          <a:gdLst/>
          <a:ahLst/>
          <a:cxnLst/>
          <a:rect l="0" t="0" r="0" b="0"/>
          <a:pathLst>
            <a:path>
              <a:moveTo>
                <a:pt x="4363491" y="1597936"/>
              </a:moveTo>
              <a:arcTo wR="2227105" hR="2227105" stAng="20615414" swAng="196917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DBD6D9-CC88-BF41-99A3-1AB313FFE21F}">
      <dsp:nvSpPr>
        <dsp:cNvPr id="0" name=""/>
        <dsp:cNvSpPr/>
      </dsp:nvSpPr>
      <dsp:spPr>
        <a:xfrm>
          <a:off x="5897489" y="3342719"/>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2 Japan Pharma</a:t>
          </a:r>
        </a:p>
      </dsp:txBody>
      <dsp:txXfrm>
        <a:off x="5943580" y="3388810"/>
        <a:ext cx="1360396" cy="851994"/>
      </dsp:txXfrm>
    </dsp:sp>
    <dsp:sp modelId="{CC9C66BA-40A7-9143-A48D-BF3E8C06D017}">
      <dsp:nvSpPr>
        <dsp:cNvPr id="0" name=""/>
        <dsp:cNvSpPr/>
      </dsp:nvSpPr>
      <dsp:spPr>
        <a:xfrm>
          <a:off x="2467943" y="474150"/>
          <a:ext cx="4454210" cy="4454210"/>
        </a:xfrm>
        <a:custGeom>
          <a:avLst/>
          <a:gdLst/>
          <a:ahLst/>
          <a:cxnLst/>
          <a:rect l="0" t="0" r="0" b="0"/>
          <a:pathLst>
            <a:path>
              <a:moveTo>
                <a:pt x="3783958" y="3819652"/>
              </a:moveTo>
              <a:arcTo wR="2227105" hR="2227105" stAng="2738960" swAng="150384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14D449-0605-2C4A-87B3-6E7DCCA42011}">
      <dsp:nvSpPr>
        <dsp:cNvPr id="0" name=""/>
        <dsp:cNvSpPr/>
      </dsp:nvSpPr>
      <dsp:spPr>
        <a:xfrm>
          <a:off x="3968759" y="4456272"/>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US IRB</a:t>
          </a:r>
        </a:p>
      </dsp:txBody>
      <dsp:txXfrm>
        <a:off x="4014850" y="4502363"/>
        <a:ext cx="1360396" cy="851994"/>
      </dsp:txXfrm>
    </dsp:sp>
    <dsp:sp modelId="{22FC6CE9-0B9F-9246-9E2B-3CE6B316E839}">
      <dsp:nvSpPr>
        <dsp:cNvPr id="0" name=""/>
        <dsp:cNvSpPr/>
      </dsp:nvSpPr>
      <dsp:spPr>
        <a:xfrm>
          <a:off x="2467943" y="474150"/>
          <a:ext cx="4454210" cy="4454210"/>
        </a:xfrm>
        <a:custGeom>
          <a:avLst/>
          <a:gdLst/>
          <a:ahLst/>
          <a:cxnLst/>
          <a:rect l="0" t="0" r="0" b="0"/>
          <a:pathLst>
            <a:path>
              <a:moveTo>
                <a:pt x="1491504" y="4329220"/>
              </a:moveTo>
              <a:arcTo wR="2227105" hR="2227105" stAng="6557199" swAng="150384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157A0A7-8B7E-3C4F-9CBE-455D5BFFA215}">
      <dsp:nvSpPr>
        <dsp:cNvPr id="0" name=""/>
        <dsp:cNvSpPr/>
      </dsp:nvSpPr>
      <dsp:spPr>
        <a:xfrm>
          <a:off x="2034415" y="3342719"/>
          <a:ext cx="1463807"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2 US CRO</a:t>
          </a:r>
        </a:p>
      </dsp:txBody>
      <dsp:txXfrm>
        <a:off x="2080506" y="3388810"/>
        <a:ext cx="1371625" cy="851994"/>
      </dsp:txXfrm>
    </dsp:sp>
    <dsp:sp modelId="{0E730ED2-0342-FA48-A4A0-645B305213CC}">
      <dsp:nvSpPr>
        <dsp:cNvPr id="0" name=""/>
        <dsp:cNvSpPr/>
      </dsp:nvSpPr>
      <dsp:spPr>
        <a:xfrm>
          <a:off x="2467943" y="474150"/>
          <a:ext cx="4454210" cy="4454210"/>
        </a:xfrm>
        <a:custGeom>
          <a:avLst/>
          <a:gdLst/>
          <a:ahLst/>
          <a:cxnLst/>
          <a:rect l="0" t="0" r="0" b="0"/>
          <a:pathLst>
            <a:path>
              <a:moveTo>
                <a:pt x="90719" y="2856273"/>
              </a:moveTo>
              <a:arcTo wR="2227105" hR="2227105" stAng="9815414" swAng="196917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33BBE0-AF0A-DE47-A530-471F4C4D2739}">
      <dsp:nvSpPr>
        <dsp:cNvPr id="0" name=""/>
        <dsp:cNvSpPr/>
      </dsp:nvSpPr>
      <dsp:spPr>
        <a:xfrm>
          <a:off x="2040029" y="1115614"/>
          <a:ext cx="1452578" cy="944176"/>
        </a:xfrm>
        <a:prstGeom prst="roundRect">
          <a:avLst/>
        </a:prstGeom>
        <a:solidFill>
          <a:srgbClr val="026CB6">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Arial" panose="020B0604020202020204"/>
              <a:ea typeface="+mn-ea"/>
              <a:cs typeface="+mn-cs"/>
            </a:rPr>
            <a:t>Top 1 US Biotech</a:t>
          </a:r>
        </a:p>
      </dsp:txBody>
      <dsp:txXfrm>
        <a:off x="2086120" y="1161705"/>
        <a:ext cx="1360396" cy="851994"/>
      </dsp:txXfrm>
    </dsp:sp>
    <dsp:sp modelId="{882A3BDB-FDE5-A84E-B622-C2C150F7DE80}">
      <dsp:nvSpPr>
        <dsp:cNvPr id="0" name=""/>
        <dsp:cNvSpPr/>
      </dsp:nvSpPr>
      <dsp:spPr>
        <a:xfrm>
          <a:off x="2441848" y="499470"/>
          <a:ext cx="4454210" cy="4454210"/>
        </a:xfrm>
        <a:custGeom>
          <a:avLst/>
          <a:gdLst/>
          <a:ahLst/>
          <a:cxnLst/>
          <a:rect l="0" t="0" r="0" b="0"/>
          <a:pathLst>
            <a:path>
              <a:moveTo>
                <a:pt x="696396" y="609412"/>
              </a:moveTo>
              <a:arcTo wR="2227105" hR="2227105" stAng="13594953" swAng="14905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7DFE9-F40B-5040-B30C-BE44BD61C704}">
      <dsp:nvSpPr>
        <dsp:cNvPr id="0" name=""/>
        <dsp:cNvSpPr/>
      </dsp:nvSpPr>
      <dsp:spPr>
        <a:xfrm>
          <a:off x="4053754" y="2805927"/>
          <a:ext cx="2356166" cy="2356166"/>
        </a:xfrm>
        <a:prstGeom prst="ellipse">
          <a:avLst/>
        </a:prstGeom>
        <a:solidFill>
          <a:srgbClr val="026CB6">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ysClr val="window" lastClr="FFFFFF"/>
              </a:solidFill>
              <a:latin typeface="Helvetica" pitchFamily="2" charset="0"/>
              <a:ea typeface="+mn-ea"/>
              <a:cs typeface="+mn-cs"/>
            </a:rPr>
            <a:t>Improve Patient Safety</a:t>
          </a:r>
        </a:p>
      </dsp:txBody>
      <dsp:txXfrm>
        <a:off x="4398807" y="3150980"/>
        <a:ext cx="1666060" cy="1666060"/>
      </dsp:txXfrm>
    </dsp:sp>
    <dsp:sp modelId="{43031B15-366C-4A49-B2AD-089464373933}">
      <dsp:nvSpPr>
        <dsp:cNvPr id="0" name=""/>
        <dsp:cNvSpPr/>
      </dsp:nvSpPr>
      <dsp:spPr>
        <a:xfrm rot="12952416">
          <a:off x="2284184" y="2326309"/>
          <a:ext cx="2210393" cy="671507"/>
        </a:xfrm>
        <a:prstGeom prst="leftArrow">
          <a:avLst>
            <a:gd name="adj1" fmla="val 60000"/>
            <a:gd name="adj2" fmla="val 50000"/>
          </a:avLst>
        </a:prstGeom>
        <a:solidFill>
          <a:srgbClr val="13B5EA">
            <a:hueOff val="0"/>
            <a:satOff val="0"/>
            <a:lumOff val="0"/>
            <a:alphaOff val="0"/>
          </a:srgbClr>
        </a:solidFill>
        <a:ln>
          <a:noFill/>
        </a:ln>
        <a:effectLst/>
      </dsp:spPr>
      <dsp:style>
        <a:lnRef idx="0">
          <a:scrgbClr r="0" g="0" b="0"/>
        </a:lnRef>
        <a:fillRef idx="1">
          <a:scrgbClr r="0" g="0" b="0"/>
        </a:fillRef>
        <a:effectRef idx="1">
          <a:scrgbClr r="0" g="0" b="0"/>
        </a:effectRef>
        <a:fontRef idx="minor">
          <a:schemeClr val="lt1"/>
        </a:fontRef>
      </dsp:style>
    </dsp:sp>
    <dsp:sp modelId="{D75C7F3F-4A11-6F43-A2B1-2E13A1182FCE}">
      <dsp:nvSpPr>
        <dsp:cNvPr id="0" name=""/>
        <dsp:cNvSpPr/>
      </dsp:nvSpPr>
      <dsp:spPr>
        <a:xfrm>
          <a:off x="1262691" y="1027636"/>
          <a:ext cx="2238357" cy="1790686"/>
        </a:xfrm>
        <a:prstGeom prst="roundRect">
          <a:avLst>
            <a:gd name="adj" fmla="val 10000"/>
          </a:avLst>
        </a:prstGeom>
        <a:solidFill>
          <a:srgbClr val="13B5EA">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ysClr val="window" lastClr="FFFFFF"/>
              </a:solidFill>
              <a:latin typeface="Helvetica" pitchFamily="2" charset="0"/>
              <a:ea typeface="+mn-ea"/>
              <a:cs typeface="+mn-cs"/>
            </a:rPr>
            <a:t>Make Sites Happier</a:t>
          </a:r>
        </a:p>
      </dsp:txBody>
      <dsp:txXfrm>
        <a:off x="1315138" y="1080083"/>
        <a:ext cx="2133463" cy="1685792"/>
      </dsp:txXfrm>
    </dsp:sp>
    <dsp:sp modelId="{E5C8000C-747D-6B4E-BC1F-861DB11ACA1D}">
      <dsp:nvSpPr>
        <dsp:cNvPr id="0" name=""/>
        <dsp:cNvSpPr/>
      </dsp:nvSpPr>
      <dsp:spPr>
        <a:xfrm rot="16200000">
          <a:off x="4329177" y="1462442"/>
          <a:ext cx="1805319" cy="671507"/>
        </a:xfrm>
        <a:prstGeom prst="leftArrow">
          <a:avLst>
            <a:gd name="adj1" fmla="val 60000"/>
            <a:gd name="adj2" fmla="val 50000"/>
          </a:avLst>
        </a:prstGeom>
        <a:solidFill>
          <a:srgbClr val="008CA1"/>
        </a:solidFill>
        <a:ln>
          <a:noFill/>
        </a:ln>
        <a:effectLst/>
      </dsp:spPr>
      <dsp:style>
        <a:lnRef idx="0">
          <a:scrgbClr r="0" g="0" b="0"/>
        </a:lnRef>
        <a:fillRef idx="1">
          <a:scrgbClr r="0" g="0" b="0"/>
        </a:fillRef>
        <a:effectRef idx="1">
          <a:scrgbClr r="0" g="0" b="0"/>
        </a:effectRef>
        <a:fontRef idx="minor">
          <a:schemeClr val="lt1"/>
        </a:fontRef>
      </dsp:style>
    </dsp:sp>
    <dsp:sp modelId="{2192B438-3FA9-8C49-9E8C-6557583FC3FE}">
      <dsp:nvSpPr>
        <dsp:cNvPr id="0" name=""/>
        <dsp:cNvSpPr/>
      </dsp:nvSpPr>
      <dsp:spPr>
        <a:xfrm>
          <a:off x="4112658" y="193"/>
          <a:ext cx="2238357" cy="1790686"/>
        </a:xfrm>
        <a:prstGeom prst="roundRect">
          <a:avLst>
            <a:gd name="adj" fmla="val 10000"/>
          </a:avLst>
        </a:prstGeom>
        <a:solidFill>
          <a:srgbClr val="13B5EA">
            <a:lumMod val="7500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ysClr val="window" lastClr="FFFFFF"/>
              </a:solidFill>
              <a:latin typeface="Helvetica" pitchFamily="2" charset="0"/>
              <a:ea typeface="+mn-ea"/>
              <a:cs typeface="+mn-cs"/>
            </a:rPr>
            <a:t>Pass Inspections</a:t>
          </a:r>
        </a:p>
      </dsp:txBody>
      <dsp:txXfrm>
        <a:off x="4165105" y="52640"/>
        <a:ext cx="2133463" cy="1685792"/>
      </dsp:txXfrm>
    </dsp:sp>
    <dsp:sp modelId="{9B3A6231-C237-4F45-A76D-55505FD0126A}">
      <dsp:nvSpPr>
        <dsp:cNvPr id="0" name=""/>
        <dsp:cNvSpPr/>
      </dsp:nvSpPr>
      <dsp:spPr>
        <a:xfrm rot="19486860">
          <a:off x="5923370" y="2248141"/>
          <a:ext cx="2218623" cy="671507"/>
        </a:xfrm>
        <a:prstGeom prst="leftArrow">
          <a:avLst>
            <a:gd name="adj1" fmla="val 60000"/>
            <a:gd name="adj2" fmla="val 50000"/>
          </a:avLst>
        </a:prstGeom>
        <a:solidFill>
          <a:srgbClr val="8AD4DF">
            <a:hueOff val="0"/>
            <a:satOff val="0"/>
            <a:lumOff val="0"/>
            <a:alphaOff val="0"/>
          </a:srgbClr>
        </a:solidFill>
        <a:ln>
          <a:noFill/>
        </a:ln>
        <a:effectLst/>
      </dsp:spPr>
      <dsp:style>
        <a:lnRef idx="0">
          <a:scrgbClr r="0" g="0" b="0"/>
        </a:lnRef>
        <a:fillRef idx="1">
          <a:scrgbClr r="0" g="0" b="0"/>
        </a:fillRef>
        <a:effectRef idx="1">
          <a:scrgbClr r="0" g="0" b="0"/>
        </a:effectRef>
        <a:fontRef idx="minor">
          <a:schemeClr val="lt1"/>
        </a:fontRef>
      </dsp:style>
    </dsp:sp>
    <dsp:sp modelId="{6F4E57C9-07B7-3D4F-BFB2-BD7E47AEB60F}">
      <dsp:nvSpPr>
        <dsp:cNvPr id="0" name=""/>
        <dsp:cNvSpPr/>
      </dsp:nvSpPr>
      <dsp:spPr>
        <a:xfrm>
          <a:off x="6993101" y="1055308"/>
          <a:ext cx="2238357" cy="1790686"/>
        </a:xfrm>
        <a:prstGeom prst="roundRect">
          <a:avLst>
            <a:gd name="adj" fmla="val 10000"/>
          </a:avLst>
        </a:prstGeom>
        <a:solidFill>
          <a:srgbClr val="8AD4DF">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ysClr val="window" lastClr="FFFFFF"/>
              </a:solidFill>
              <a:latin typeface="Helvetica" pitchFamily="2" charset="0"/>
              <a:ea typeface="+mn-ea"/>
              <a:cs typeface="+mn-cs"/>
            </a:rPr>
            <a:t>Avoid Costs</a:t>
          </a:r>
        </a:p>
      </dsp:txBody>
      <dsp:txXfrm>
        <a:off x="7045548" y="1107755"/>
        <a:ext cx="2133463" cy="1685792"/>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85A32FA8-66BD-0B40-A88E-C5E00D5906D9}" type="datetimeFigureOut">
              <a:rPr lang="en-US" smtClean="0"/>
              <a:t>8/12/2021</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DFE7EE36-6BF2-5B46-8FD2-3EE578C49BB1}" type="slidenum">
              <a:rPr lang="en-US" smtClean="0"/>
              <a:t>‹#›</a:t>
            </a:fld>
            <a:endParaRPr lang="en-US"/>
          </a:p>
        </p:txBody>
      </p:sp>
    </p:spTree>
    <p:extLst>
      <p:ext uri="{BB962C8B-B14F-4D97-AF65-F5344CB8AC3E}">
        <p14:creationId xmlns:p14="http://schemas.microsoft.com/office/powerpoint/2010/main" val="13459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E7EE36-6BF2-5B46-8FD2-3EE578C49BB1}" type="slidenum">
              <a:rPr lang="en-US" smtClean="0"/>
              <a:t>1</a:t>
            </a:fld>
            <a:endParaRPr lang="en-US"/>
          </a:p>
        </p:txBody>
      </p:sp>
    </p:spTree>
    <p:extLst>
      <p:ext uri="{BB962C8B-B14F-4D97-AF65-F5344CB8AC3E}">
        <p14:creationId xmlns:p14="http://schemas.microsoft.com/office/powerpoint/2010/main" val="2109146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our suggested solution to the global harmonization problem?</a:t>
            </a:r>
          </a:p>
          <a:p>
            <a:endParaRPr lang="en-US" dirty="0"/>
          </a:p>
          <a:p>
            <a:r>
              <a:rPr lang="en-US" dirty="0"/>
              <a:t>We were pleased to release our first working group deliverable  at end of last year - the safety reporting reference model version 1.0 for 125 countries and 63 different types of local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catalogued all the variations in local laws that affect safety reporting and stored them in a rules database that can be used to power a safety reporting system. </a:t>
            </a:r>
          </a:p>
          <a:p>
            <a:endParaRPr lang="en-US" dirty="0"/>
          </a:p>
          <a:p>
            <a:r>
              <a:rPr lang="en-US" dirty="0"/>
              <a:t>The model contains over 7800 country rules and we managed to reduce every rule to a picklist of 3-5 options.</a:t>
            </a:r>
          </a:p>
          <a:p>
            <a:endParaRPr lang="en-US" dirty="0"/>
          </a:p>
          <a:p>
            <a:r>
              <a:rPr lang="en-US" dirty="0"/>
              <a:t>We will be publishing updates to this model every 6-12 months.</a:t>
            </a:r>
          </a:p>
          <a:p>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10</a:t>
            </a:fld>
            <a:endParaRPr lang="en-US" dirty="0"/>
          </a:p>
        </p:txBody>
      </p:sp>
    </p:spTree>
    <p:extLst>
      <p:ext uri="{BB962C8B-B14F-4D97-AF65-F5344CB8AC3E}">
        <p14:creationId xmlns:p14="http://schemas.microsoft.com/office/powerpoint/2010/main" val="2159098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patterns we’ve found in our analysis, there are 5 different types of expedited reporting that occur in countries either </a:t>
            </a:r>
          </a:p>
          <a:p>
            <a:endParaRPr lang="en-US" dirty="0"/>
          </a:p>
          <a:p>
            <a:r>
              <a:rPr lang="en-US" dirty="0"/>
              <a:t>All SUSARs, No SUSARs, Domestic Only, Protocol Specific and Both Protocol Specific and Domestic Only.</a:t>
            </a:r>
          </a:p>
          <a:p>
            <a:endParaRPr lang="en-US" dirty="0"/>
          </a:p>
          <a:p>
            <a:r>
              <a:rPr lang="en-US" dirty="0"/>
              <a:t>36% of countries have some form of reduced expedited reporting. </a:t>
            </a:r>
          </a:p>
          <a:p>
            <a:endParaRPr lang="en-US" dirty="0"/>
          </a:p>
          <a:p>
            <a:r>
              <a:rPr lang="en-US" dirty="0"/>
              <a:t>If a sponsor sends SUSARs to all Sites and Ethics Committees, they are over-distributing by about 50% according to local laws.</a:t>
            </a:r>
          </a:p>
        </p:txBody>
      </p:sp>
      <p:sp>
        <p:nvSpPr>
          <p:cNvPr id="4" name="Slide Number Placeholder 3"/>
          <p:cNvSpPr>
            <a:spLocks noGrp="1"/>
          </p:cNvSpPr>
          <p:nvPr>
            <p:ph type="sldNum" sz="quarter" idx="5"/>
          </p:nvPr>
        </p:nvSpPr>
        <p:spPr/>
        <p:txBody>
          <a:bodyPr/>
          <a:lstStyle/>
          <a:p>
            <a:fld id="{47A48DA9-255D-4021-9152-50E7A9D6F49F}" type="slidenum">
              <a:rPr lang="en-US" smtClean="0"/>
              <a:t>11</a:t>
            </a:fld>
            <a:endParaRPr lang="en-US" dirty="0"/>
          </a:p>
        </p:txBody>
      </p:sp>
    </p:spTree>
    <p:extLst>
      <p:ext uri="{BB962C8B-B14F-4D97-AF65-F5344CB8AC3E}">
        <p14:creationId xmlns:p14="http://schemas.microsoft.com/office/powerpoint/2010/main" val="2198944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Safety Reporting Regulatory Intelligence - Made available in a portal managed by Working Group</a:t>
            </a:r>
          </a:p>
          <a:p>
            <a:endParaRPr lang="en-US" dirty="0"/>
          </a:p>
          <a:p>
            <a:r>
              <a:rPr lang="en-US" dirty="0"/>
              <a:t>The safety reporting reference model consists of </a:t>
            </a:r>
          </a:p>
          <a:p>
            <a:pPr lvl="0"/>
            <a:r>
              <a:rPr lang="en-US" b="1" dirty="0"/>
              <a:t>Safety Document Characteristics</a:t>
            </a:r>
            <a:r>
              <a:rPr lang="en-US" sz="1200" kern="1200" dirty="0">
                <a:solidFill>
                  <a:schemeClr val="tx1"/>
                </a:solidFill>
                <a:latin typeface="+mn-lt"/>
                <a:ea typeface="+mn-ea"/>
                <a:cs typeface="+mn-cs"/>
              </a:rPr>
              <a:t> e.g. </a:t>
            </a:r>
            <a:r>
              <a:rPr lang="en-US" dirty="0"/>
              <a:t>SUSARs, Reference Safety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Country Characteristics </a:t>
            </a:r>
            <a:r>
              <a:rPr lang="en-US" sz="1200" kern="1200" dirty="0">
                <a:solidFill>
                  <a:schemeClr val="tx1"/>
                </a:solidFill>
                <a:latin typeface="+mn-lt"/>
                <a:ea typeface="+mn-ea"/>
                <a:cs typeface="+mn-cs"/>
              </a:rPr>
              <a:t>e.g. Unblinding requirements, Ethics Committee, Regulatory Authority and Investigator reporting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Oversight and Procedures e</a:t>
            </a:r>
            <a:r>
              <a:rPr lang="en-US" sz="1200" kern="1200" dirty="0">
                <a:solidFill>
                  <a:schemeClr val="tx1"/>
                </a:solidFill>
                <a:latin typeface="+mn-lt"/>
                <a:ea typeface="+mn-ea"/>
                <a:cs typeface="+mn-cs"/>
              </a:rPr>
              <a:t>.g. Translation of regulations into checklists and operational steps</a:t>
            </a:r>
          </a:p>
          <a:p>
            <a:endParaRPr lang="en-US" dirty="0"/>
          </a:p>
          <a:p>
            <a:endParaRPr lang="en-US" dirty="0"/>
          </a:p>
        </p:txBody>
      </p:sp>
      <p:sp>
        <p:nvSpPr>
          <p:cNvPr id="4" name="Slide Number Placeholder 3"/>
          <p:cNvSpPr>
            <a:spLocks noGrp="1"/>
          </p:cNvSpPr>
          <p:nvPr>
            <p:ph type="sldNum" sz="quarter" idx="10"/>
          </p:nvPr>
        </p:nvSpPr>
        <p:spPr/>
        <p:txBody>
          <a:bodyPr/>
          <a:lstStyle/>
          <a:p>
            <a:fld id="{B4B2C77A-CDBC-4ECE-AE94-BAA0BD37D800}" type="slidenum">
              <a:rPr lang="en-GB" smtClean="0"/>
              <a:t>12</a:t>
            </a:fld>
            <a:endParaRPr lang="en-GB" dirty="0"/>
          </a:p>
        </p:txBody>
      </p:sp>
    </p:spTree>
    <p:extLst>
      <p:ext uri="{BB962C8B-B14F-4D97-AF65-F5344CB8AC3E}">
        <p14:creationId xmlns:p14="http://schemas.microsoft.com/office/powerpoint/2010/main" val="144115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maintain our model, we use Natural Language Processing to summarize and classify over 100 feeds of regulatory information.</a:t>
            </a:r>
          </a:p>
          <a:p>
            <a:endParaRPr lang="en-US" dirty="0"/>
          </a:p>
          <a:p>
            <a:r>
              <a:rPr lang="en-US" dirty="0"/>
              <a:t>The ability to extract the most important 6 lines as a summary from guidance has been invaluable in cutting the time to support this resource intensive activity by over 80%.</a:t>
            </a:r>
          </a:p>
          <a:p>
            <a:endParaRPr lang="en-US" dirty="0"/>
          </a:p>
          <a:p>
            <a:r>
              <a:rPr lang="en-US" dirty="0"/>
              <a:t>Building on work of the Aeolus project to match different safety and clinical terminology concepts and product names across countries is also essential to this effort.</a:t>
            </a:r>
          </a:p>
          <a:p>
            <a:endParaRPr lang="en-US" dirty="0"/>
          </a:p>
        </p:txBody>
      </p:sp>
      <p:sp>
        <p:nvSpPr>
          <p:cNvPr id="4" name="Slide Number Placeholder 3"/>
          <p:cNvSpPr>
            <a:spLocks noGrp="1"/>
          </p:cNvSpPr>
          <p:nvPr>
            <p:ph type="sldNum" sz="quarter" idx="5"/>
          </p:nvPr>
        </p:nvSpPr>
        <p:spPr/>
        <p:txBody>
          <a:bodyPr/>
          <a:lstStyle/>
          <a:p>
            <a:fld id="{B4B2C77A-CDBC-4ECE-AE94-BAA0BD37D800}" type="slidenum">
              <a:rPr lang="en-GB" smtClean="0"/>
              <a:t>13</a:t>
            </a:fld>
            <a:endParaRPr lang="en-GB" dirty="0"/>
          </a:p>
        </p:txBody>
      </p:sp>
    </p:spTree>
    <p:extLst>
      <p:ext uri="{BB962C8B-B14F-4D97-AF65-F5344CB8AC3E}">
        <p14:creationId xmlns:p14="http://schemas.microsoft.com/office/powerpoint/2010/main" val="108695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14</a:t>
            </a:fld>
            <a:endParaRPr lang="en-US"/>
          </a:p>
        </p:txBody>
      </p:sp>
    </p:spTree>
    <p:extLst>
      <p:ext uri="{BB962C8B-B14F-4D97-AF65-F5344CB8AC3E}">
        <p14:creationId xmlns:p14="http://schemas.microsoft.com/office/powerpoint/2010/main" val="298203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How does the lack of precision distribution affect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Sites are overwhelmed with over-reported and cross-reported safety reports due to “brute-force”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Many companies still distribute all safety reports to all Sites and Ethics Committees due to a literal interpretation of GCP instead of observing local laws much to the frustration of sites, ethics committees and regulatory authorities.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7A48DA9-255D-4021-9152-50E7A9D6F49F}" type="slidenum">
              <a:rPr lang="en-US" smtClean="0"/>
              <a:t>15</a:t>
            </a:fld>
            <a:endParaRPr lang="en-US" dirty="0"/>
          </a:p>
        </p:txBody>
      </p:sp>
    </p:spTree>
    <p:extLst>
      <p:ext uri="{BB962C8B-B14F-4D97-AF65-F5344CB8AC3E}">
        <p14:creationId xmlns:p14="http://schemas.microsoft.com/office/powerpoint/2010/main" val="266620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80% of sites receive more than 20 SUSARs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20% have refused to process a SUSAR because it was an over-distribution – a Safety Report that did not qualify as an unanticipated problem and did not need to be submitted to the IRB.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The most common complaint from sites on our Safety Reporting site survey is - “Why can’t sponsors get their act together and stop sending us SUSARs where there is no causal relationship to the drug?”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The FDA estimated 86% of SUSARs on 1 oncology trial did not qualify for expedited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Arial" charset="0"/>
              <a:ea typeface="ＭＳ Ｐゴシック" pitchFamily="16"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charset="0"/>
                <a:ea typeface="ＭＳ Ｐゴシック" pitchFamily="16" charset="-128"/>
                <a:cs typeface="+mn-cs"/>
              </a:rPr>
              <a:t>Average PI receives 170 safety letters per quarter. Median PI receives 85 per quarter.</a:t>
            </a:r>
          </a:p>
        </p:txBody>
      </p:sp>
      <p:sp>
        <p:nvSpPr>
          <p:cNvPr id="4" name="Slide Number Placeholder 3"/>
          <p:cNvSpPr>
            <a:spLocks noGrp="1"/>
          </p:cNvSpPr>
          <p:nvPr>
            <p:ph type="sldNum" sz="quarter" idx="5"/>
          </p:nvPr>
        </p:nvSpPr>
        <p:spPr/>
        <p:txBody>
          <a:bodyPr/>
          <a:lstStyle/>
          <a:p>
            <a:fld id="{47A48DA9-255D-4021-9152-50E7A9D6F49F}" type="slidenum">
              <a:rPr lang="en-US" smtClean="0"/>
              <a:t>16</a:t>
            </a:fld>
            <a:endParaRPr lang="en-US" dirty="0"/>
          </a:p>
        </p:txBody>
      </p:sp>
    </p:spTree>
    <p:extLst>
      <p:ext uri="{BB962C8B-B14F-4D97-AF65-F5344CB8AC3E}">
        <p14:creationId xmlns:p14="http://schemas.microsoft.com/office/powerpoint/2010/main" val="684560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 sites spend more than 80 hours of staff time on processing IND Safety Reports.</a:t>
            </a:r>
          </a:p>
          <a:p>
            <a:endParaRPr lang="en-US" dirty="0"/>
          </a:p>
          <a:p>
            <a:r>
              <a:rPr lang="en-US" dirty="0"/>
              <a:t>The average cost per safety report in labor was $26 not including any additional costs.</a:t>
            </a:r>
          </a:p>
          <a:p>
            <a:endParaRPr lang="en-US" dirty="0"/>
          </a:p>
          <a:p>
            <a:r>
              <a:rPr lang="en-US" dirty="0"/>
              <a:t>The average budgeted cost was $45 – so 1 consequence is that sites can generate revenue by reading unnecessary safety reports at cost of not spending time with patients.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17</a:t>
            </a:fld>
            <a:endParaRPr lang="en-US" dirty="0"/>
          </a:p>
        </p:txBody>
      </p:sp>
    </p:spTree>
    <p:extLst>
      <p:ext uri="{BB962C8B-B14F-4D97-AF65-F5344CB8AC3E}">
        <p14:creationId xmlns:p14="http://schemas.microsoft.com/office/powerpoint/2010/main" val="4017652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18</a:t>
            </a:fld>
            <a:endParaRPr lang="en-US"/>
          </a:p>
        </p:txBody>
      </p:sp>
    </p:spTree>
    <p:extLst>
      <p:ext uri="{BB962C8B-B14F-4D97-AF65-F5344CB8AC3E}">
        <p14:creationId xmlns:p14="http://schemas.microsoft.com/office/powerpoint/2010/main" val="268038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suggested solution to the over-distribution problem is Precision Global Safety Reporting.</a:t>
            </a:r>
            <a:br>
              <a:rPr lang="en-US" dirty="0"/>
            </a:br>
            <a:endParaRPr lang="en-US" dirty="0"/>
          </a:p>
          <a:p>
            <a:r>
              <a:rPr lang="en-US" dirty="0"/>
              <a:t>10 years ago I was sitting in a bar in San Francisco with Genentech and we tried to envisage what would be the best possible invention for ClinOps and Drug Safety.</a:t>
            </a:r>
          </a:p>
          <a:p>
            <a:endParaRPr kumimoji="0" lang="en-US" sz="1200" b="0" i="0" u="none" strike="noStrike" kern="0" cap="none" spc="0" normalizeH="0" baseline="0" noProof="0" dirty="0">
              <a:ln>
                <a:noFill/>
              </a:ln>
              <a:solidFill>
                <a:srgbClr val="026CB6"/>
              </a:solidFill>
              <a:effectLst/>
              <a:uLnTx/>
              <a:uFillTx/>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our work involves getting the right information or document to the right person at the right time anywhere in the world according to local laws and verifying that it was received.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that we would build such a system and we envisaged it as being like a virtual Star Trek Transporter system beaming the right information to the right place with mission-critical precision because lives were at 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finally achieved our goal and built the system we envisaged but it took many more years and was 10x more difficult than we naively imagined it would be.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19</a:t>
            </a:fld>
            <a:endParaRPr lang="en-US" dirty="0"/>
          </a:p>
        </p:txBody>
      </p:sp>
    </p:spTree>
    <p:extLst>
      <p:ext uri="{BB962C8B-B14F-4D97-AF65-F5344CB8AC3E}">
        <p14:creationId xmlns:p14="http://schemas.microsoft.com/office/powerpoint/2010/main" val="367719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E7EE36-6BF2-5B46-8FD2-3EE578C49BB1}" type="slidenum">
              <a:rPr lang="en-US" smtClean="0"/>
              <a:t>2</a:t>
            </a:fld>
            <a:endParaRPr lang="en-US"/>
          </a:p>
        </p:txBody>
      </p:sp>
    </p:spTree>
    <p:extLst>
      <p:ext uri="{BB962C8B-B14F-4D97-AF65-F5344CB8AC3E}">
        <p14:creationId xmlns:p14="http://schemas.microsoft.com/office/powerpoint/2010/main" val="414079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suggested solution to end to end safety reporting quality oversight and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working group sponsors have built dashboards that focus on what we can monitor and act upon.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Monitoring regulatory environment with our working group’s input for changes in country rules and regulations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Identifying risk by ensuring all sites follow training and safety requirements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Monitoring the transmission of safety alerts and ensuring that any email bounce backs are routed directly to the responsible person so they can be fixed in accordance with regulatory timelines.</a:t>
            </a: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20</a:t>
            </a:fld>
            <a:endParaRPr lang="en-US" dirty="0"/>
          </a:p>
        </p:txBody>
      </p:sp>
    </p:spTree>
    <p:extLst>
      <p:ext uri="{BB962C8B-B14F-4D97-AF65-F5344CB8AC3E}">
        <p14:creationId xmlns:p14="http://schemas.microsoft.com/office/powerpoint/2010/main" val="313294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average phase 2 clinical trial, savings have ranged between $150k and $450k per trial.</a:t>
            </a:r>
          </a:p>
          <a:p>
            <a:endParaRPr lang="en-US" dirty="0"/>
          </a:p>
          <a:p>
            <a:r>
              <a:rPr lang="en-US" dirty="0"/>
              <a:t>Average reduction in Safety Reports per Site has been 5 safety letters per week or 5-10 hours per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 of sites have trained active users in system receiving delivery.</a:t>
            </a:r>
          </a:p>
        </p:txBody>
      </p:sp>
      <p:sp>
        <p:nvSpPr>
          <p:cNvPr id="4" name="Slide Number Placeholder 3"/>
          <p:cNvSpPr>
            <a:spLocks noGrp="1"/>
          </p:cNvSpPr>
          <p:nvPr>
            <p:ph type="sldNum" sz="quarter" idx="5"/>
          </p:nvPr>
        </p:nvSpPr>
        <p:spPr/>
        <p:txBody>
          <a:bodyPr/>
          <a:lstStyle/>
          <a:p>
            <a:fld id="{47A48DA9-255D-4021-9152-50E7A9D6F49F}" type="slidenum">
              <a:rPr lang="en-US" smtClean="0"/>
              <a:t>21</a:t>
            </a:fld>
            <a:endParaRPr lang="en-US" dirty="0"/>
          </a:p>
        </p:txBody>
      </p:sp>
    </p:spTree>
    <p:extLst>
      <p:ext uri="{BB962C8B-B14F-4D97-AF65-F5344CB8AC3E}">
        <p14:creationId xmlns:p14="http://schemas.microsoft.com/office/powerpoint/2010/main" val="3971118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22</a:t>
            </a:fld>
            <a:endParaRPr lang="en-US"/>
          </a:p>
        </p:txBody>
      </p:sp>
    </p:spTree>
    <p:extLst>
      <p:ext uri="{BB962C8B-B14F-4D97-AF65-F5344CB8AC3E}">
        <p14:creationId xmlns:p14="http://schemas.microsoft.com/office/powerpoint/2010/main" val="116860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26CB6"/>
                </a:solidFill>
              </a:rPr>
              <a:t>In summary, by transforming their approach to Global Safety Reporting operations, including global harmonization of the process, precision distribution according to local laws, global quality and regulatory oversight, a sponsor may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26CB6"/>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improve patient safety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reduce site and operational burden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bullet-proof compliance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dirty="0">
                <a:solidFill>
                  <a:srgbClr val="026CB6"/>
                </a:solidFill>
              </a:rPr>
              <a:t>avoid unnecessary costs.</a:t>
            </a:r>
            <a:endParaRPr lang="en-US" dirty="0"/>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23</a:t>
            </a:fld>
            <a:endParaRPr lang="en-US" dirty="0"/>
          </a:p>
        </p:txBody>
      </p:sp>
    </p:spTree>
    <p:extLst>
      <p:ext uri="{BB962C8B-B14F-4D97-AF65-F5344CB8AC3E}">
        <p14:creationId xmlns:p14="http://schemas.microsoft.com/office/powerpoint/2010/main" val="3442296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Change is never painful, only resistance to change is painful.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join with us and help us to build the safety reporting reference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May all our future global safety reporting be precise and according to local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24</a:t>
            </a:fld>
            <a:endParaRPr lang="en-US" dirty="0"/>
          </a:p>
        </p:txBody>
      </p:sp>
    </p:spTree>
    <p:extLst>
      <p:ext uri="{BB962C8B-B14F-4D97-AF65-F5344CB8AC3E}">
        <p14:creationId xmlns:p14="http://schemas.microsoft.com/office/powerpoint/2010/main" val="411689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E7EE36-6BF2-5B46-8FD2-3EE578C49BB1}" type="slidenum">
              <a:rPr lang="en-US" smtClean="0"/>
              <a:t>3</a:t>
            </a:fld>
            <a:endParaRPr lang="en-US"/>
          </a:p>
        </p:txBody>
      </p:sp>
    </p:spTree>
    <p:extLst>
      <p:ext uri="{BB962C8B-B14F-4D97-AF65-F5344CB8AC3E}">
        <p14:creationId xmlns:p14="http://schemas.microsoft.com/office/powerpoint/2010/main" val="276907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4</a:t>
            </a:fld>
            <a:endParaRPr lang="en-US"/>
          </a:p>
        </p:txBody>
      </p:sp>
    </p:spTree>
    <p:extLst>
      <p:ext uri="{BB962C8B-B14F-4D97-AF65-F5344CB8AC3E}">
        <p14:creationId xmlns:p14="http://schemas.microsoft.com/office/powerpoint/2010/main" val="334131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5</a:t>
            </a:fld>
            <a:endParaRPr lang="en-US"/>
          </a:p>
        </p:txBody>
      </p:sp>
    </p:spTree>
    <p:extLst>
      <p:ext uri="{BB962C8B-B14F-4D97-AF65-F5344CB8AC3E}">
        <p14:creationId xmlns:p14="http://schemas.microsoft.com/office/powerpoint/2010/main" val="200446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I’m Steven Beales, SVP of scientific and regulatory at WCG Clinical. I’ve spent the last 10 years building global safety reporting systems with some of he most brilliant companies in our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chair the </a:t>
            </a:r>
            <a:r>
              <a:rPr lang="en-US" sz="1200" b="0" kern="1200" dirty="0">
                <a:solidFill>
                  <a:schemeClr val="accent1"/>
                </a:solidFill>
                <a:latin typeface="Helvetica" pitchFamily="2" charset="0"/>
                <a:ea typeface="+mn-ea"/>
                <a:cs typeface="+mn-cs"/>
              </a:rPr>
              <a:t>Safety Reporting Quality Consortium with experts from the largest US, European and Japanese </a:t>
            </a:r>
            <a:r>
              <a:rPr lang="en-US" sz="1200" b="0" kern="1200" dirty="0" err="1">
                <a:solidFill>
                  <a:schemeClr val="accent1"/>
                </a:solidFill>
                <a:latin typeface="Helvetica" pitchFamily="2" charset="0"/>
                <a:ea typeface="+mn-ea"/>
                <a:cs typeface="+mn-cs"/>
              </a:rPr>
              <a:t>biopharmas</a:t>
            </a:r>
            <a:r>
              <a:rPr lang="en-US" sz="1200" b="0" kern="1200" dirty="0">
                <a:solidFill>
                  <a:schemeClr val="accent1"/>
                </a:solidFill>
                <a:latin typeface="Helvetica" pitchFamily="2" charset="0"/>
                <a:ea typeface="+mn-ea"/>
                <a:cs typeface="+mn-cs"/>
              </a:rPr>
              <a:t>, and the largest US CROs  and IRBs.</a:t>
            </a:r>
            <a:endParaRPr lang="en-US" sz="1200" b="0" dirty="0"/>
          </a:p>
          <a:p>
            <a:endParaRPr lang="en-US" dirty="0"/>
          </a:p>
          <a:p>
            <a:r>
              <a:rPr lang="en-US" dirty="0"/>
              <a:t>Our mission is to -</a:t>
            </a:r>
          </a:p>
          <a:p>
            <a:endParaRPr lang="en-US" dirty="0"/>
          </a:p>
          <a:p>
            <a:r>
              <a:rPr lang="en-US" dirty="0"/>
              <a:t>1) Drive global harmonization in reporting rules for Regulatory Authorities, Investigators and Ethics Committees by creating a reference model of global safety reporting rules</a:t>
            </a:r>
          </a:p>
          <a:p>
            <a:r>
              <a:rPr lang="en-US" dirty="0"/>
              <a:t>2) Optimize the end to end process flows of safety reporting between Investigators, Sponsors, CROs, Competent Authorities, and ECs in our shared responsibility for patient safety.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7A48DA9-255D-4021-9152-50E7A9D6F4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54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mn-lt"/>
                <a:ea typeface="Calibri"/>
                <a:cs typeface="Calibri"/>
                <a:sym typeface="Calibri"/>
              </a:rPr>
              <a:t>Our goal is </a:t>
            </a:r>
            <a:r>
              <a:rPr lang="en-US" sz="1200" b="0" i="0" u="none" strike="noStrike" cap="none" baseline="0" dirty="0">
                <a:solidFill>
                  <a:schemeClr val="dk1"/>
                </a:solidFill>
                <a:latin typeface="+mn-lt"/>
                <a:ea typeface="Calibri"/>
                <a:cs typeface="Calibri"/>
                <a:sym typeface="Calibri"/>
              </a:rPr>
              <a:t>to give you the opportunity to become heroines in your own organization. </a:t>
            </a:r>
            <a:r>
              <a:rPr lang="en-US" sz="1200" b="0" i="0" u="none" strike="noStrike" cap="none" dirty="0">
                <a:solidFill>
                  <a:schemeClr val="dk1"/>
                </a:solidFill>
                <a:latin typeface="+mn-lt"/>
                <a:ea typeface="Calibri"/>
                <a:cs typeface="Calibri"/>
                <a:sym typeface="Calibri"/>
              </a:rPr>
              <a:t>We’re sharing a proven approach that you can apply with confidence </a:t>
            </a:r>
            <a:r>
              <a:rPr lang="en-US" sz="1200" b="0" i="0" u="none" strike="noStrike" cap="none" baseline="0" dirty="0">
                <a:solidFill>
                  <a:schemeClr val="dk1"/>
                </a:solidFill>
                <a:latin typeface="+mn-lt"/>
                <a:ea typeface="Calibri"/>
                <a:cs typeface="Calibri"/>
                <a:sym typeface="Calibri"/>
              </a:rPr>
              <a:t>in your organization. Without this guide, it’s daunting to know where to start with assuring compliance between Drug Safety and Clinical Operations.</a:t>
            </a:r>
          </a:p>
          <a:p>
            <a:pPr marL="171450" marR="0" lvl="0" indent="0" algn="l" rtl="0">
              <a:lnSpc>
                <a:spcPct val="100000"/>
              </a:lnSpc>
              <a:spcBef>
                <a:spcPts val="0"/>
              </a:spcBef>
              <a:spcAft>
                <a:spcPts val="0"/>
              </a:spcAft>
              <a:buClr>
                <a:schemeClr val="dk1"/>
              </a:buClr>
              <a:buSzPts val="1200"/>
              <a:buFont typeface="Arial"/>
              <a:buNone/>
            </a:pPr>
            <a:endParaRPr lang="en-US" sz="1200" b="0" i="0" u="none" strike="noStrike" cap="none" baseline="0" dirty="0">
              <a:solidFill>
                <a:schemeClr val="dk1"/>
              </a:solidFill>
              <a:latin typeface="+mn-lt"/>
              <a:ea typeface="Calibri"/>
              <a:cs typeface="Calibri"/>
              <a:sym typeface="Calibri"/>
            </a:endParaRPr>
          </a:p>
          <a:p>
            <a:pPr marL="171450" marR="0" lvl="0" indent="0" algn="l" rtl="0">
              <a:lnSpc>
                <a:spcPct val="100000"/>
              </a:lnSpc>
              <a:spcBef>
                <a:spcPts val="0"/>
              </a:spcBef>
              <a:spcAft>
                <a:spcPts val="0"/>
              </a:spcAft>
              <a:buClr>
                <a:schemeClr val="dk1"/>
              </a:buClr>
              <a:buSzPts val="1200"/>
              <a:buFont typeface="Arial"/>
              <a:buNone/>
            </a:pPr>
            <a:r>
              <a:rPr lang="en-US" sz="1200" b="0" i="0" u="none" strike="noStrike" cap="none" baseline="0" dirty="0">
                <a:solidFill>
                  <a:schemeClr val="dk1"/>
                </a:solidFill>
                <a:latin typeface="+mn-lt"/>
                <a:ea typeface="Calibri"/>
                <a:cs typeface="Calibri"/>
                <a:sym typeface="Calibri"/>
              </a:rPr>
              <a:t>The 4 most important steps are </a:t>
            </a: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Global Harmonization </a:t>
            </a:r>
            <a:r>
              <a:rPr lang="en-US" sz="1200" b="0" i="0" u="none" strike="noStrike" cap="none" baseline="0" dirty="0">
                <a:solidFill>
                  <a:schemeClr val="dk1"/>
                </a:solidFill>
                <a:latin typeface="+mn-lt"/>
                <a:ea typeface="Calibri"/>
                <a:cs typeface="Calibri"/>
                <a:sym typeface="Calibri"/>
              </a:rPr>
              <a:t>–Understanding how we produce safety letters internally, controlling how we interpret country rules, defining our accountabilities and applying it consistently across all our studies.</a:t>
            </a: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Precision Distribution </a:t>
            </a:r>
            <a:r>
              <a:rPr lang="en-US" sz="1200" b="0" i="0" u="none" strike="noStrike" cap="none" baseline="0" dirty="0">
                <a:solidFill>
                  <a:schemeClr val="dk1"/>
                </a:solidFill>
                <a:latin typeface="+mn-lt"/>
                <a:ea typeface="Calibri"/>
                <a:cs typeface="Calibri"/>
                <a:sym typeface="Calibri"/>
              </a:rPr>
              <a:t>– Understanding that management of a compound's safety profile is not a study but a compound level accountability and to structure accordingly.  Sites work with so many teams that managing it within a study subjects them to over distribution and fragmentation.</a:t>
            </a:r>
            <a:endParaRPr lang="en-US" sz="1200" b="1" i="0" u="none" strike="noStrike" cap="none" baseline="0" dirty="0">
              <a:solidFill>
                <a:schemeClr val="dk1"/>
              </a:solidFill>
              <a:latin typeface="+mn-lt"/>
              <a:ea typeface="Calibri"/>
              <a:cs typeface="Calibri"/>
              <a:sym typeface="Calibri"/>
            </a:endParaRP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Unburdening Resources </a:t>
            </a:r>
            <a:r>
              <a:rPr lang="en-US" sz="1200" b="0" i="0" u="none" strike="noStrike" cap="none" baseline="0" dirty="0">
                <a:solidFill>
                  <a:schemeClr val="dk1"/>
                </a:solidFill>
                <a:latin typeface="+mn-lt"/>
                <a:ea typeface="Calibri"/>
                <a:cs typeface="Calibri"/>
                <a:sym typeface="Calibri"/>
              </a:rPr>
              <a:t>– Focusing on the roles who produce safety letters,  those who receive safety letters and those accountable for site and study management and reduce the work they need to do.</a:t>
            </a:r>
          </a:p>
          <a:p>
            <a:pPr marL="400050" marR="0" lvl="0" indent="-228600" algn="l" rtl="0">
              <a:lnSpc>
                <a:spcPct val="100000"/>
              </a:lnSpc>
              <a:spcBef>
                <a:spcPts val="0"/>
              </a:spcBef>
              <a:spcAft>
                <a:spcPts val="0"/>
              </a:spcAft>
              <a:buClr>
                <a:schemeClr val="dk1"/>
              </a:buClr>
              <a:buSzPts val="1200"/>
              <a:buFont typeface="Arial"/>
              <a:buAutoNum type="arabicParenR"/>
            </a:pPr>
            <a:r>
              <a:rPr lang="en-US" sz="1200" b="1" i="0" u="none" strike="noStrike" cap="none" baseline="0" dirty="0">
                <a:solidFill>
                  <a:schemeClr val="dk1"/>
                </a:solidFill>
                <a:latin typeface="+mn-lt"/>
                <a:ea typeface="Calibri"/>
                <a:cs typeface="Calibri"/>
                <a:sym typeface="Calibri"/>
              </a:rPr>
              <a:t>Quality Oversight </a:t>
            </a:r>
            <a:r>
              <a:rPr lang="en-US" sz="1200" b="0" i="0" u="none" strike="noStrike" cap="none" baseline="0" dirty="0">
                <a:solidFill>
                  <a:schemeClr val="dk1"/>
                </a:solidFill>
                <a:latin typeface="+mn-lt"/>
                <a:ea typeface="Calibri"/>
                <a:cs typeface="Calibri"/>
                <a:sym typeface="Calibri"/>
              </a:rPr>
              <a:t>– Building in quality oversight activities to ensure the sustainability of the solution and ensure compliance by putting in controls on country rules and role-based training. </a:t>
            </a:r>
          </a:p>
          <a:p>
            <a:pPr marL="1543050" marR="0" lvl="3" indent="0" algn="l" rtl="0">
              <a:lnSpc>
                <a:spcPct val="100000"/>
              </a:lnSpc>
              <a:spcBef>
                <a:spcPts val="0"/>
              </a:spcBef>
              <a:spcAft>
                <a:spcPts val="0"/>
              </a:spcAft>
              <a:buClr>
                <a:schemeClr val="dk1"/>
              </a:buClr>
              <a:buSzPts val="1200"/>
              <a:buFont typeface="Arial"/>
              <a:buNone/>
            </a:pPr>
            <a:endParaRPr lang="en-US" sz="1200" b="0" i="0" u="none" strike="noStrike" cap="none" dirty="0">
              <a:solidFill>
                <a:schemeClr val="dk1"/>
              </a:solidFill>
              <a:latin typeface="+mn-lt"/>
              <a:ea typeface="Calibri"/>
              <a:cs typeface="Calibri"/>
              <a:sym typeface="Calibri"/>
            </a:endParaRPr>
          </a:p>
          <a:p>
            <a:endParaRPr lang="en-US" dirty="0"/>
          </a:p>
        </p:txBody>
      </p:sp>
      <p:sp>
        <p:nvSpPr>
          <p:cNvPr id="4" name="Slide Number Placeholder 3"/>
          <p:cNvSpPr>
            <a:spLocks noGrp="1"/>
          </p:cNvSpPr>
          <p:nvPr>
            <p:ph type="sldNum" sz="quarter" idx="5"/>
          </p:nvPr>
        </p:nvSpPr>
        <p:spPr/>
        <p:txBody>
          <a:bodyPr/>
          <a:lstStyle/>
          <a:p>
            <a:fld id="{47A48DA9-255D-4021-9152-50E7A9D6F49F}" type="slidenum">
              <a:rPr lang="en-US" smtClean="0"/>
              <a:t>7</a:t>
            </a:fld>
            <a:endParaRPr lang="en-US" dirty="0"/>
          </a:p>
        </p:txBody>
      </p:sp>
    </p:spTree>
    <p:extLst>
      <p:ext uri="{BB962C8B-B14F-4D97-AF65-F5344CB8AC3E}">
        <p14:creationId xmlns:p14="http://schemas.microsoft.com/office/powerpoint/2010/main" val="1932455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When we embarked on this journey 10 years ago, what were the main challenges in Global Safety Reporting that still exist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no existing global standards for distributing safety reports globally </a:t>
            </a:r>
            <a:r>
              <a:rPr lang="en-US" dirty="0"/>
              <a:t>to investigators, ethics committees, and regulatory authorities.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each country still uniquely regulate when and how interested parties receive safety reports? – Yes and later when we catalogued the variations, we found over 40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biopharmas interpret local country rules themselves to decide what safety information should be distributed in each country? - Yes</a:t>
            </a:r>
            <a:r>
              <a:rPr lang="en-US" sz="1200" b="0" i="0" u="none" strike="noStrike" kern="1200" dirty="0">
                <a:solidFill>
                  <a:schemeClr val="tx1"/>
                </a:solidFill>
                <a:effectLst/>
                <a:latin typeface="+mn-lt"/>
                <a:ea typeface="+mn-ea"/>
                <a:cs typeface="+mn-cs"/>
              </a:rPr>
              <a:t>, every biopharma defines what safety reports they will generate and how they will aggregate that information. </a:t>
            </a:r>
          </a:p>
        </p:txBody>
      </p:sp>
      <p:sp>
        <p:nvSpPr>
          <p:cNvPr id="4" name="Slide Number Placeholder 3"/>
          <p:cNvSpPr>
            <a:spLocks noGrp="1"/>
          </p:cNvSpPr>
          <p:nvPr>
            <p:ph type="sldNum" sz="quarter" idx="5"/>
          </p:nvPr>
        </p:nvSpPr>
        <p:spPr/>
        <p:txBody>
          <a:bodyPr/>
          <a:lstStyle/>
          <a:p>
            <a:fld id="{47A48DA9-255D-4021-9152-50E7A9D6F49F}" type="slidenum">
              <a:rPr lang="en-US" smtClean="0"/>
              <a:t>8</a:t>
            </a:fld>
            <a:endParaRPr lang="en-US" dirty="0"/>
          </a:p>
        </p:txBody>
      </p:sp>
    </p:spTree>
    <p:extLst>
      <p:ext uri="{BB962C8B-B14F-4D97-AF65-F5344CB8AC3E}">
        <p14:creationId xmlns:p14="http://schemas.microsoft.com/office/powerpoint/2010/main" val="2916561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E7EE36-6BF2-5B46-8FD2-3EE578C49BB1}" type="slidenum">
              <a:rPr lang="en-US" smtClean="0"/>
              <a:t>9</a:t>
            </a:fld>
            <a:endParaRPr lang="en-US"/>
          </a:p>
        </p:txBody>
      </p:sp>
    </p:spTree>
    <p:extLst>
      <p:ext uri="{BB962C8B-B14F-4D97-AF65-F5344CB8AC3E}">
        <p14:creationId xmlns:p14="http://schemas.microsoft.com/office/powerpoint/2010/main" val="28612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016C67-E59A-034A-8488-4706A7A6A1F8}"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016C67-E59A-034A-8488-4706A7A6A1F8}"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36518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016C67-E59A-034A-8488-4706A7A6A1F8}"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540383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Page_FULL  No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226142" y="1092529"/>
            <a:ext cx="10550015" cy="5431089"/>
          </a:xfrm>
        </p:spPr>
        <p:txBody>
          <a:bodyPr/>
          <a:lstStyle>
            <a:lvl1pPr marL="457189" indent="-457189">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235974" y="334383"/>
            <a:ext cx="10540183" cy="650567"/>
          </a:xfrm>
          <a:prstGeom prst="rect">
            <a:avLst/>
          </a:prstGeom>
        </p:spPr>
        <p:txBody>
          <a:bodyPr vert="horz" lIns="91440" tIns="45720" rIns="91440" bIns="45720" rtlCol="0" anchor="ctr">
            <a:norm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9524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Hex)">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EECAF6E-9046-4CDA-B282-3FEDC511EDE1}"/>
              </a:ext>
            </a:extLst>
          </p:cNvPr>
          <p:cNvSpPr>
            <a:spLocks noGrp="1"/>
          </p:cNvSpPr>
          <p:nvPr>
            <p:ph type="title" hasCustomPrompt="1"/>
          </p:nvPr>
        </p:nvSpPr>
        <p:spPr>
          <a:xfrm>
            <a:off x="515938" y="286307"/>
            <a:ext cx="8640063" cy="424732"/>
          </a:xfrm>
        </p:spPr>
        <p:txBody>
          <a:bodyPr lIns="0" rIns="0">
            <a:spAutoFit/>
          </a:bodyPr>
          <a:lstStyle>
            <a:lvl1pPr marL="0" algn="l" defTabSz="914377"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r>
              <a:rPr lang="en-US" dirty="0"/>
              <a:t>Click to edit master title style</a:t>
            </a:r>
            <a:endParaRPr lang="en-GB" dirty="0"/>
          </a:p>
        </p:txBody>
      </p:sp>
    </p:spTree>
    <p:extLst>
      <p:ext uri="{BB962C8B-B14F-4D97-AF65-F5344CB8AC3E}">
        <p14:creationId xmlns:p14="http://schemas.microsoft.com/office/powerpoint/2010/main" val="1922601870"/>
      </p:ext>
    </p:extLst>
  </p:cSld>
  <p:clrMapOvr>
    <a:masterClrMapping/>
  </p:clrMapOvr>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016C67-E59A-034A-8488-4706A7A6A1F8}"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59651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016C67-E59A-034A-8488-4706A7A6A1F8}"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189641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016C67-E59A-034A-8488-4706A7A6A1F8}"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02520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016C67-E59A-034A-8488-4706A7A6A1F8}" type="datetimeFigureOut">
              <a:rPr lang="en-US" smtClean="0"/>
              <a:t>8/12/2021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35049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016C67-E59A-034A-8488-4706A7A6A1F8}" type="datetimeFigureOut">
              <a:rPr lang="en-US" smtClean="0"/>
              <a:t>8/12/2021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78336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16C67-E59A-034A-8488-4706A7A6A1F8}" type="datetimeFigureOut">
              <a:rPr lang="en-US" smtClean="0"/>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10252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016C67-E59A-034A-8488-4706A7A6A1F8}"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2044897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016C67-E59A-034A-8488-4706A7A6A1F8}"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43EFA-FF91-A642-9F30-89C647C6CA7E}" type="slidenum">
              <a:rPr lang="en-US" smtClean="0"/>
              <a:t>‹#›</a:t>
            </a:fld>
            <a:endParaRPr lang="en-US"/>
          </a:p>
        </p:txBody>
      </p:sp>
    </p:spTree>
    <p:extLst>
      <p:ext uri="{BB962C8B-B14F-4D97-AF65-F5344CB8AC3E}">
        <p14:creationId xmlns:p14="http://schemas.microsoft.com/office/powerpoint/2010/main" val="196751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16C67-E59A-034A-8488-4706A7A6A1F8}" type="datetimeFigureOut">
              <a:rPr lang="en-US" smtClean="0"/>
              <a:t>8/12/2021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43EFA-FF91-A642-9F30-89C647C6CA7E}"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2.svg"/><Relationship Id="rId11" Type="http://schemas.openxmlformats.org/officeDocument/2006/relationships/image" Target="../media/image4.png"/><Relationship Id="rId5" Type="http://schemas.openxmlformats.org/officeDocument/2006/relationships/image" Target="../media/image21.png"/><Relationship Id="rId10" Type="http://schemas.openxmlformats.org/officeDocument/2006/relationships/hyperlink" Target="http://the2womancrusade.com/tag/foursquare/" TargetMode="External"/><Relationship Id="rId4" Type="http://schemas.openxmlformats.org/officeDocument/2006/relationships/image" Target="../media/image20.svg"/><Relationship Id="rId9"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0.jpeg"/><Relationship Id="rId7" Type="http://schemas.openxmlformats.org/officeDocument/2006/relationships/image" Target="../media/image34.sv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9.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6.svg"/><Relationship Id="rId11" Type="http://schemas.openxmlformats.org/officeDocument/2006/relationships/image" Target="../media/image4.png"/><Relationship Id="rId5" Type="http://schemas.openxmlformats.org/officeDocument/2006/relationships/image" Target="../media/image35.png"/><Relationship Id="rId10" Type="http://schemas.openxmlformats.org/officeDocument/2006/relationships/hyperlink" Target="http://the2womancrusade.com/tag/foursquare/" TargetMode="External"/><Relationship Id="rId4" Type="http://schemas.openxmlformats.org/officeDocument/2006/relationships/image" Target="../media/image20.sv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45.png"/><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jpg"/><Relationship Id="rId17" Type="http://schemas.openxmlformats.org/officeDocument/2006/relationships/image" Target="../media/image4.png"/><Relationship Id="rId2" Type="http://schemas.openxmlformats.org/officeDocument/2006/relationships/notesSlide" Target="../notesSlides/notesSlide6.xml"/><Relationship Id="rId16"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hyperlink" Target="http://the2womancrusade.com/tag/foursquare/" TargetMode="External"/><Relationship Id="rId5" Type="http://schemas.openxmlformats.org/officeDocument/2006/relationships/diagramQuickStyle" Target="../diagrams/quickStyle1.xml"/><Relationship Id="rId15" Type="http://schemas.openxmlformats.org/officeDocument/2006/relationships/image" Target="../media/image11.png"/><Relationship Id="rId10" Type="http://schemas.openxmlformats.org/officeDocument/2006/relationships/image" Target="../media/image7.jpg"/><Relationship Id="rId4" Type="http://schemas.openxmlformats.org/officeDocument/2006/relationships/diagramLayout" Target="../diagrams/layout1.xml"/><Relationship Id="rId9" Type="http://schemas.openxmlformats.org/officeDocument/2006/relationships/hyperlink" Target="https://incoseonline.org.uk/Normal_Files/Basic/Groups.aspx?CatID=Groups" TargetMode="Externa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hyperlink" Target="http://the2womancrusade.com/tag/foursquare/" TargetMode="External"/><Relationship Id="rId4" Type="http://schemas.openxmlformats.org/officeDocument/2006/relationships/image" Target="../media/image14.svg"/><Relationship Id="rId9"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A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8894" t="15156" b="22145"/>
          <a:stretch/>
        </p:blipFill>
        <p:spPr>
          <a:xfrm>
            <a:off x="0" y="0"/>
            <a:ext cx="7690381" cy="6858000"/>
          </a:xfrm>
          <a:prstGeom prst="rect">
            <a:avLst/>
          </a:prstGeom>
        </p:spPr>
      </p:pic>
      <p:sp>
        <p:nvSpPr>
          <p:cNvPr id="10" name="TextBox 9"/>
          <p:cNvSpPr txBox="1"/>
          <p:nvPr/>
        </p:nvSpPr>
        <p:spPr>
          <a:xfrm>
            <a:off x="4785064" y="1878158"/>
            <a:ext cx="7061883" cy="1323439"/>
          </a:xfrm>
          <a:prstGeom prst="rect">
            <a:avLst/>
          </a:prstGeom>
          <a:noFill/>
        </p:spPr>
        <p:txBody>
          <a:bodyPr wrap="square" rtlCol="0">
            <a:spAutoFit/>
          </a:bodyPr>
          <a:lstStyle/>
          <a:p>
            <a:pPr algn="ctr"/>
            <a:r>
              <a:rPr lang="en-US" sz="4000" dirty="0">
                <a:solidFill>
                  <a:schemeClr val="bg1"/>
                </a:solidFill>
              </a:rPr>
              <a:t>Using Technology to Manage Complexity in Clinical Trials</a:t>
            </a:r>
            <a:endParaRPr lang="en-US" sz="4000" b="1" dirty="0">
              <a:solidFill>
                <a:schemeClr val="bg1"/>
              </a:solidFill>
              <a:latin typeface="Avenir Black" charset="0"/>
              <a:ea typeface="Avenir Black" charset="0"/>
              <a:cs typeface="Avenir Black" charset="0"/>
            </a:endParaRPr>
          </a:p>
        </p:txBody>
      </p:sp>
      <p:sp>
        <p:nvSpPr>
          <p:cNvPr id="11" name="Rectangle 10"/>
          <p:cNvSpPr/>
          <p:nvPr/>
        </p:nvSpPr>
        <p:spPr>
          <a:xfrm>
            <a:off x="5157696"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845" y="796836"/>
            <a:ext cx="2251171" cy="887961"/>
          </a:xfrm>
          <a:prstGeom prst="rect">
            <a:avLst/>
          </a:prstGeom>
        </p:spPr>
      </p:pic>
      <p:sp>
        <p:nvSpPr>
          <p:cNvPr id="5" name="TextBox 4"/>
          <p:cNvSpPr txBox="1"/>
          <p:nvPr/>
        </p:nvSpPr>
        <p:spPr>
          <a:xfrm>
            <a:off x="5280846" y="4432703"/>
            <a:ext cx="5759191" cy="646331"/>
          </a:xfrm>
          <a:prstGeom prst="rect">
            <a:avLst/>
          </a:prstGeom>
          <a:noFill/>
        </p:spPr>
        <p:txBody>
          <a:bodyPr wrap="square" rtlCol="0">
            <a:spAutoFit/>
          </a:bodyPr>
          <a:lstStyle/>
          <a:p>
            <a:pPr algn="ctr"/>
            <a:r>
              <a:rPr lang="en-US" dirty="0">
                <a:solidFill>
                  <a:schemeClr val="bg1"/>
                </a:solidFill>
              </a:rPr>
              <a:t>Steven Beales</a:t>
            </a:r>
          </a:p>
          <a:p>
            <a:pPr algn="ctr"/>
            <a:r>
              <a:rPr lang="en-US" dirty="0">
                <a:solidFill>
                  <a:schemeClr val="bg1"/>
                </a:solidFill>
              </a:rPr>
              <a:t>WCG Clinical</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2000" advTm="4423"/>
    </mc:Choice>
    <mc:Fallback xmlns="">
      <p:transition spd="slow" advTm="44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E189E9-108A-470F-B0B0-BA33A2CE963C}"/>
              </a:ext>
            </a:extLst>
          </p:cNvPr>
          <p:cNvSpPr/>
          <p:nvPr/>
        </p:nvSpPr>
        <p:spPr>
          <a:xfrm>
            <a:off x="1648174" y="1591735"/>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125 Countries</a:t>
            </a:r>
          </a:p>
        </p:txBody>
      </p:sp>
      <p:sp>
        <p:nvSpPr>
          <p:cNvPr id="6" name="Rectangle 5">
            <a:extLst>
              <a:ext uri="{FF2B5EF4-FFF2-40B4-BE49-F238E27FC236}">
                <a16:creationId xmlns:a16="http://schemas.microsoft.com/office/drawing/2014/main" id="{9AFB79AD-C2E9-4EE1-B768-B2BBA75E53DB}"/>
              </a:ext>
            </a:extLst>
          </p:cNvPr>
          <p:cNvSpPr/>
          <p:nvPr/>
        </p:nvSpPr>
        <p:spPr>
          <a:xfrm>
            <a:off x="1648174" y="2906890"/>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7800 Country Rules</a:t>
            </a:r>
          </a:p>
        </p:txBody>
      </p:sp>
      <p:sp>
        <p:nvSpPr>
          <p:cNvPr id="7" name="Rectangle 6">
            <a:extLst>
              <a:ext uri="{FF2B5EF4-FFF2-40B4-BE49-F238E27FC236}">
                <a16:creationId xmlns:a16="http://schemas.microsoft.com/office/drawing/2014/main" id="{E4E354E5-D6F1-4755-9FE7-7E4B18856C88}"/>
              </a:ext>
            </a:extLst>
          </p:cNvPr>
          <p:cNvSpPr/>
          <p:nvPr/>
        </p:nvSpPr>
        <p:spPr>
          <a:xfrm>
            <a:off x="1648174" y="4222044"/>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Quarterly Updates</a:t>
            </a:r>
          </a:p>
        </p:txBody>
      </p:sp>
      <p:grpSp>
        <p:nvGrpSpPr>
          <p:cNvPr id="8" name="Group 7">
            <a:extLst>
              <a:ext uri="{FF2B5EF4-FFF2-40B4-BE49-F238E27FC236}">
                <a16:creationId xmlns:a16="http://schemas.microsoft.com/office/drawing/2014/main" id="{8E88BF9B-C7D7-46C7-9461-37D327703447}"/>
              </a:ext>
            </a:extLst>
          </p:cNvPr>
          <p:cNvGrpSpPr/>
          <p:nvPr/>
        </p:nvGrpSpPr>
        <p:grpSpPr>
          <a:xfrm>
            <a:off x="468954" y="4099099"/>
            <a:ext cx="1439255" cy="1228023"/>
            <a:chOff x="5085723" y="3084333"/>
            <a:chExt cx="611290" cy="526974"/>
          </a:xfrm>
        </p:grpSpPr>
        <p:sp>
          <p:nvSpPr>
            <p:cNvPr id="9" name="Hexagon 8">
              <a:extLst>
                <a:ext uri="{FF2B5EF4-FFF2-40B4-BE49-F238E27FC236}">
                  <a16:creationId xmlns:a16="http://schemas.microsoft.com/office/drawing/2014/main" id="{DB923FFE-C0C7-449E-A7CB-1767DE3A0846}"/>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10" name="Graphic 9">
              <a:extLst>
                <a:ext uri="{FF2B5EF4-FFF2-40B4-BE49-F238E27FC236}">
                  <a16:creationId xmlns:a16="http://schemas.microsoft.com/office/drawing/2014/main" id="{E9AC0D7D-67D8-405A-9020-DF4DCCA41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4297" y="3156301"/>
              <a:ext cx="334142" cy="383038"/>
            </a:xfrm>
            <a:prstGeom prst="rect">
              <a:avLst/>
            </a:prstGeom>
          </p:spPr>
        </p:pic>
      </p:grpSp>
      <p:grpSp>
        <p:nvGrpSpPr>
          <p:cNvPr id="11" name="Group 10">
            <a:extLst>
              <a:ext uri="{FF2B5EF4-FFF2-40B4-BE49-F238E27FC236}">
                <a16:creationId xmlns:a16="http://schemas.microsoft.com/office/drawing/2014/main" id="{5092BBB4-1021-4636-95CD-7F097C19DED5}"/>
              </a:ext>
            </a:extLst>
          </p:cNvPr>
          <p:cNvGrpSpPr/>
          <p:nvPr/>
        </p:nvGrpSpPr>
        <p:grpSpPr>
          <a:xfrm>
            <a:off x="468954" y="1476970"/>
            <a:ext cx="1439255" cy="1211663"/>
            <a:chOff x="2263445" y="1870205"/>
            <a:chExt cx="611290" cy="526974"/>
          </a:xfrm>
        </p:grpSpPr>
        <p:sp>
          <p:nvSpPr>
            <p:cNvPr id="12" name="Hexagon 11">
              <a:extLst>
                <a:ext uri="{FF2B5EF4-FFF2-40B4-BE49-F238E27FC236}">
                  <a16:creationId xmlns:a16="http://schemas.microsoft.com/office/drawing/2014/main" id="{D31783BA-E438-4BFC-B65A-BECB2B9FB49F}"/>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13" name="Graphic 12" descr="Earth globe: Africa and Europe">
              <a:extLst>
                <a:ext uri="{FF2B5EF4-FFF2-40B4-BE49-F238E27FC236}">
                  <a16:creationId xmlns:a16="http://schemas.microsoft.com/office/drawing/2014/main" id="{076E9A2C-1BE0-4AA9-A61B-A3678E544BA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408243" y="1968986"/>
              <a:ext cx="321694" cy="329413"/>
            </a:xfrm>
            <a:prstGeom prst="rect">
              <a:avLst/>
            </a:prstGeom>
          </p:spPr>
        </p:pic>
      </p:grpSp>
      <p:grpSp>
        <p:nvGrpSpPr>
          <p:cNvPr id="14" name="Group 13">
            <a:extLst>
              <a:ext uri="{FF2B5EF4-FFF2-40B4-BE49-F238E27FC236}">
                <a16:creationId xmlns:a16="http://schemas.microsoft.com/office/drawing/2014/main" id="{888007A3-B0AA-47F1-A9BE-274B920E9FC5}"/>
              </a:ext>
            </a:extLst>
          </p:cNvPr>
          <p:cNvGrpSpPr/>
          <p:nvPr/>
        </p:nvGrpSpPr>
        <p:grpSpPr>
          <a:xfrm>
            <a:off x="468954" y="2766038"/>
            <a:ext cx="1439255" cy="1228023"/>
            <a:chOff x="7908001" y="4279994"/>
            <a:chExt cx="611290" cy="526974"/>
          </a:xfrm>
        </p:grpSpPr>
        <p:sp>
          <p:nvSpPr>
            <p:cNvPr id="15" name="Hexagon 14">
              <a:extLst>
                <a:ext uri="{FF2B5EF4-FFF2-40B4-BE49-F238E27FC236}">
                  <a16:creationId xmlns:a16="http://schemas.microsoft.com/office/drawing/2014/main" id="{25339C83-3839-4C38-A017-69FCDAEC4752}"/>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16" name="Graphic 15">
              <a:extLst>
                <a:ext uri="{FF2B5EF4-FFF2-40B4-BE49-F238E27FC236}">
                  <a16:creationId xmlns:a16="http://schemas.microsoft.com/office/drawing/2014/main" id="{0F69BD7C-0C42-46C7-B668-67ADB985E2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7955" y="4381832"/>
              <a:ext cx="331382" cy="323298"/>
            </a:xfrm>
            <a:prstGeom prst="rect">
              <a:avLst/>
            </a:prstGeom>
          </p:spPr>
        </p:pic>
      </p:grpSp>
      <p:pic>
        <p:nvPicPr>
          <p:cNvPr id="17" name="Picture 16" descr="Foursquare | The Two-Woman Crusade">
            <a:extLst>
              <a:ext uri="{FF2B5EF4-FFF2-40B4-BE49-F238E27FC236}">
                <a16:creationId xmlns:a16="http://schemas.microsoft.com/office/drawing/2014/main" id="{A4C45B07-6D58-421E-B147-4DAAE7AC12C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363968" y="1377696"/>
            <a:ext cx="4216400" cy="4216400"/>
          </a:xfrm>
          <a:prstGeom prst="rect">
            <a:avLst/>
          </a:prstGeom>
        </p:spPr>
      </p:pic>
      <p:sp>
        <p:nvSpPr>
          <p:cNvPr id="18" name="Rectangle 17">
            <a:extLst>
              <a:ext uri="{FF2B5EF4-FFF2-40B4-BE49-F238E27FC236}">
                <a16:creationId xmlns:a16="http://schemas.microsoft.com/office/drawing/2014/main" id="{1DFAD0BF-39A5-483A-8A1F-03C476A9401C}"/>
              </a:ext>
            </a:extLst>
          </p:cNvPr>
          <p:cNvSpPr/>
          <p:nvPr/>
        </p:nvSpPr>
        <p:spPr>
          <a:xfrm>
            <a:off x="2652497" y="144622"/>
            <a:ext cx="10926417" cy="707886"/>
          </a:xfrm>
          <a:prstGeom prst="rect">
            <a:avLst/>
          </a:prstGeom>
        </p:spPr>
        <p:txBody>
          <a:bodyPr wrap="square">
            <a:spAutoFit/>
          </a:bodyPr>
          <a:lstStyle/>
          <a:p>
            <a:pPr>
              <a:defRPr/>
            </a:pPr>
            <a:r>
              <a:rPr lang="en-US" sz="4000" b="1" kern="0" dirty="0">
                <a:solidFill>
                  <a:schemeClr val="bg1"/>
                </a:solidFill>
                <a:latin typeface="Helvetica" pitchFamily="2" charset="0"/>
              </a:rPr>
              <a:t>Safety Reporting Reference Model</a:t>
            </a:r>
            <a:endParaRPr lang="en-US" kern="0" dirty="0">
              <a:solidFill>
                <a:schemeClr val="bg1"/>
              </a:solidFill>
            </a:endParaRPr>
          </a:p>
        </p:txBody>
      </p:sp>
      <p:sp>
        <p:nvSpPr>
          <p:cNvPr id="19" name="Rectangle 18">
            <a:extLst>
              <a:ext uri="{FF2B5EF4-FFF2-40B4-BE49-F238E27FC236}">
                <a16:creationId xmlns:a16="http://schemas.microsoft.com/office/drawing/2014/main" id="{6FA48BC6-BBE1-449C-817F-6421727C7FE1}"/>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000" b="1" kern="0" dirty="0">
                <a:solidFill>
                  <a:schemeClr val="bg1"/>
                </a:solidFill>
                <a:latin typeface="Helvetica" pitchFamily="2" charset="0"/>
              </a:rPr>
              <a:t>Safety Reporting Reference Model</a:t>
            </a:r>
            <a:endParaRPr lang="en-US" sz="3000" kern="0" dirty="0">
              <a:solidFill>
                <a:schemeClr val="bg1"/>
              </a:solidFill>
            </a:endParaRPr>
          </a:p>
        </p:txBody>
      </p:sp>
      <p:pic>
        <p:nvPicPr>
          <p:cNvPr id="20" name="Picture 19">
            <a:extLst>
              <a:ext uri="{FF2B5EF4-FFF2-40B4-BE49-F238E27FC236}">
                <a16:creationId xmlns:a16="http://schemas.microsoft.com/office/drawing/2014/main" id="{591DE12C-1898-4053-8E64-52688FCD90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Tree>
    <p:extLst>
      <p:ext uri="{BB962C8B-B14F-4D97-AF65-F5344CB8AC3E}">
        <p14:creationId xmlns:p14="http://schemas.microsoft.com/office/powerpoint/2010/main" val="385278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628B0E-7F84-4A76-A0C6-CA3017873A9B}"/>
              </a:ext>
            </a:extLst>
          </p:cNvPr>
          <p:cNvSpPr/>
          <p:nvPr/>
        </p:nvSpPr>
        <p:spPr>
          <a:xfrm>
            <a:off x="2638484" y="186664"/>
            <a:ext cx="10926417" cy="707886"/>
          </a:xfrm>
          <a:prstGeom prst="rect">
            <a:avLst/>
          </a:prstGeom>
        </p:spPr>
        <p:txBody>
          <a:bodyPr wrap="square">
            <a:spAutoFit/>
          </a:bodyPr>
          <a:lstStyle/>
          <a:p>
            <a:pPr>
              <a:defRPr/>
            </a:pPr>
            <a:r>
              <a:rPr lang="en-US" sz="4000" b="1" kern="0" dirty="0">
                <a:solidFill>
                  <a:schemeClr val="bg1"/>
                </a:solidFill>
                <a:latin typeface="Helvetica" pitchFamily="2" charset="0"/>
              </a:rPr>
              <a:t>Global Expedited Reporting Rules</a:t>
            </a:r>
            <a:endParaRPr lang="en-US" kern="0" dirty="0">
              <a:solidFill>
                <a:schemeClr val="bg1"/>
              </a:solidFill>
            </a:endParaRPr>
          </a:p>
        </p:txBody>
      </p:sp>
      <p:graphicFrame>
        <p:nvGraphicFramePr>
          <p:cNvPr id="6" name="Chart 5">
            <a:extLst>
              <a:ext uri="{FF2B5EF4-FFF2-40B4-BE49-F238E27FC236}">
                <a16:creationId xmlns:a16="http://schemas.microsoft.com/office/drawing/2014/main" id="{5507CDA4-B74B-4CCB-997A-11FD2D101D12}"/>
              </a:ext>
            </a:extLst>
          </p:cNvPr>
          <p:cNvGraphicFramePr/>
          <p:nvPr/>
        </p:nvGraphicFramePr>
        <p:xfrm>
          <a:off x="644987" y="1153486"/>
          <a:ext cx="4368800" cy="4979255"/>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5B977A19-D4C2-4B47-83F9-7308BEAFC69D}"/>
              </a:ext>
            </a:extLst>
          </p:cNvPr>
          <p:cNvPicPr>
            <a:picLocks noChangeAspect="1"/>
          </p:cNvPicPr>
          <p:nvPr/>
        </p:nvPicPr>
        <p:blipFill>
          <a:blip r:embed="rId4"/>
          <a:stretch>
            <a:fillRect/>
          </a:stretch>
        </p:blipFill>
        <p:spPr>
          <a:xfrm>
            <a:off x="790953" y="787611"/>
            <a:ext cx="9854744" cy="5301107"/>
          </a:xfrm>
          <a:prstGeom prst="rect">
            <a:avLst/>
          </a:prstGeom>
          <a:ln cmpd="sng">
            <a:solidFill>
              <a:srgbClr val="2166B3"/>
            </a:solidFill>
          </a:ln>
        </p:spPr>
      </p:pic>
      <p:sp>
        <p:nvSpPr>
          <p:cNvPr id="7" name="Rectangle 6">
            <a:extLst>
              <a:ext uri="{FF2B5EF4-FFF2-40B4-BE49-F238E27FC236}">
                <a16:creationId xmlns:a16="http://schemas.microsoft.com/office/drawing/2014/main" id="{6D4571EE-5B66-428A-A76D-39393B712C3F}"/>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FB0890-EA89-4665-9CA9-26CC92E6A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9" name="Rectangle 8">
            <a:extLst>
              <a:ext uri="{FF2B5EF4-FFF2-40B4-BE49-F238E27FC236}">
                <a16:creationId xmlns:a16="http://schemas.microsoft.com/office/drawing/2014/main" id="{73E83D79-3AC7-4CC3-9B91-6D811BC794A9}"/>
              </a:ext>
            </a:extLst>
          </p:cNvPr>
          <p:cNvSpPr/>
          <p:nvPr/>
        </p:nvSpPr>
        <p:spPr>
          <a:xfrm>
            <a:off x="1978862" y="139997"/>
            <a:ext cx="819481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Global Expedited Reporting Rules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6506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089" y="102771"/>
            <a:ext cx="9384492" cy="609334"/>
          </a:xfrm>
        </p:spPr>
        <p:txBody>
          <a:bodyPr/>
          <a:lstStyle/>
          <a:p>
            <a:r>
              <a:rPr lang="en-US" sz="3733" dirty="0">
                <a:solidFill>
                  <a:schemeClr val="bg1"/>
                </a:solidFill>
                <a:latin typeface="Helvetica" pitchFamily="2" charset="0"/>
              </a:rPr>
              <a:t>Safety Reporting Regulatory Intelligence</a:t>
            </a:r>
          </a:p>
        </p:txBody>
      </p:sp>
      <p:sp>
        <p:nvSpPr>
          <p:cNvPr id="4" name="TextBox 3"/>
          <p:cNvSpPr txBox="1"/>
          <p:nvPr/>
        </p:nvSpPr>
        <p:spPr>
          <a:xfrm>
            <a:off x="530523" y="1014219"/>
            <a:ext cx="8364095" cy="2677656"/>
          </a:xfrm>
          <a:prstGeom prst="rect">
            <a:avLst/>
          </a:prstGeom>
          <a:noFill/>
        </p:spPr>
        <p:txBody>
          <a:bodyPr wrap="square" rtlCol="0">
            <a:spAutoFit/>
          </a:bodyPr>
          <a:lstStyle/>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marL="742932" lvl="1" indent="-285744">
              <a:buFont typeface="Wingdings" panose="05000000000000000000" pitchFamily="2" charset="2"/>
              <a:buChar char="Ø"/>
            </a:pPr>
            <a:endParaRPr lang="en-US" sz="1400" dirty="0"/>
          </a:p>
          <a:p>
            <a:pPr lvl="1"/>
            <a:endParaRPr lang="en-US" sz="1400" dirty="0"/>
          </a:p>
          <a:p>
            <a:endParaRPr lang="en-US" sz="1400" b="1" dirty="0">
              <a:solidFill>
                <a:schemeClr val="accent1"/>
              </a:solidFill>
            </a:endParaRPr>
          </a:p>
          <a:p>
            <a:pPr marL="285744" indent="-285744">
              <a:buFont typeface="Wingdings" panose="05000000000000000000" pitchFamily="2" charset="2"/>
              <a:buChar char="Ø"/>
            </a:pPr>
            <a:endParaRPr lang="en-US" sz="1400" b="1" dirty="0">
              <a:solidFill>
                <a:schemeClr val="accent1"/>
              </a:solidFill>
            </a:endParaRPr>
          </a:p>
          <a:p>
            <a:endParaRPr lang="en-US" sz="1400" dirty="0"/>
          </a:p>
        </p:txBody>
      </p:sp>
      <p:pic>
        <p:nvPicPr>
          <p:cNvPr id="3" name="Picture 2">
            <a:extLst>
              <a:ext uri="{FF2B5EF4-FFF2-40B4-BE49-F238E27FC236}">
                <a16:creationId xmlns:a16="http://schemas.microsoft.com/office/drawing/2014/main" id="{4499AB5A-1B65-4588-80BF-34DCAF2AABD8}"/>
              </a:ext>
            </a:extLst>
          </p:cNvPr>
          <p:cNvPicPr>
            <a:picLocks noChangeAspect="1"/>
          </p:cNvPicPr>
          <p:nvPr/>
        </p:nvPicPr>
        <p:blipFill>
          <a:blip r:embed="rId3"/>
          <a:stretch>
            <a:fillRect/>
          </a:stretch>
        </p:blipFill>
        <p:spPr>
          <a:xfrm>
            <a:off x="500785" y="1177405"/>
            <a:ext cx="7085584" cy="2123440"/>
          </a:xfrm>
          <a:prstGeom prst="rect">
            <a:avLst/>
          </a:prstGeom>
          <a:ln cmpd="sng">
            <a:solidFill>
              <a:schemeClr val="accent1"/>
            </a:solidFill>
          </a:ln>
        </p:spPr>
      </p:pic>
      <p:pic>
        <p:nvPicPr>
          <p:cNvPr id="5" name="Picture 4">
            <a:extLst>
              <a:ext uri="{FF2B5EF4-FFF2-40B4-BE49-F238E27FC236}">
                <a16:creationId xmlns:a16="http://schemas.microsoft.com/office/drawing/2014/main" id="{C61669AE-E4B4-43B2-A42F-362839EC10DB}"/>
              </a:ext>
            </a:extLst>
          </p:cNvPr>
          <p:cNvPicPr>
            <a:picLocks noChangeAspect="1"/>
          </p:cNvPicPr>
          <p:nvPr/>
        </p:nvPicPr>
        <p:blipFill>
          <a:blip r:embed="rId4"/>
          <a:stretch>
            <a:fillRect/>
          </a:stretch>
        </p:blipFill>
        <p:spPr>
          <a:xfrm>
            <a:off x="507245" y="3362225"/>
            <a:ext cx="8824468" cy="3388360"/>
          </a:xfrm>
          <a:prstGeom prst="rect">
            <a:avLst/>
          </a:prstGeom>
          <a:ln>
            <a:solidFill>
              <a:schemeClr val="accent1"/>
            </a:solidFill>
          </a:ln>
        </p:spPr>
      </p:pic>
      <p:sp>
        <p:nvSpPr>
          <p:cNvPr id="9" name="TextBox 8">
            <a:extLst>
              <a:ext uri="{FF2B5EF4-FFF2-40B4-BE49-F238E27FC236}">
                <a16:creationId xmlns:a16="http://schemas.microsoft.com/office/drawing/2014/main" id="{96D5C124-3BE3-4460-A768-19CCFD426447}"/>
              </a:ext>
            </a:extLst>
          </p:cNvPr>
          <p:cNvSpPr txBox="1"/>
          <p:nvPr/>
        </p:nvSpPr>
        <p:spPr>
          <a:xfrm>
            <a:off x="9042431" y="4585173"/>
            <a:ext cx="1906291" cy="523220"/>
          </a:xfrm>
          <a:prstGeom prst="rect">
            <a:avLst/>
          </a:prstGeom>
          <a:noFill/>
        </p:spPr>
        <p:txBody>
          <a:bodyPr wrap="none" rtlCol="0">
            <a:spAutoFit/>
          </a:bodyPr>
          <a:lstStyle/>
          <a:p>
            <a:pPr algn="ctr"/>
            <a:r>
              <a:rPr lang="en-US" sz="1400" b="1" i="1" dirty="0">
                <a:solidFill>
                  <a:schemeClr val="bg1"/>
                </a:solidFill>
              </a:rPr>
              <a:t>Safety Reporting</a:t>
            </a:r>
          </a:p>
          <a:p>
            <a:pPr algn="ctr"/>
            <a:r>
              <a:rPr lang="en-US" sz="1400" b="1" i="1" dirty="0">
                <a:solidFill>
                  <a:schemeClr val="bg1"/>
                </a:solidFill>
              </a:rPr>
              <a:t>Regulatory Intelligence</a:t>
            </a:r>
          </a:p>
        </p:txBody>
      </p:sp>
      <p:sp>
        <p:nvSpPr>
          <p:cNvPr id="7" name="Rectangle 6">
            <a:extLst>
              <a:ext uri="{FF2B5EF4-FFF2-40B4-BE49-F238E27FC236}">
                <a16:creationId xmlns:a16="http://schemas.microsoft.com/office/drawing/2014/main" id="{D7B731B9-3FF6-4846-8836-1ED0C0CA1929}"/>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EDF8B4-8080-44B5-8BCA-D7169660E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10" name="Title 1">
            <a:extLst>
              <a:ext uri="{FF2B5EF4-FFF2-40B4-BE49-F238E27FC236}">
                <a16:creationId xmlns:a16="http://schemas.microsoft.com/office/drawing/2014/main" id="{B533A46E-0BAE-4E13-9AAE-1EDF0BBA18ED}"/>
              </a:ext>
            </a:extLst>
          </p:cNvPr>
          <p:cNvSpPr txBox="1">
            <a:spLocks/>
          </p:cNvSpPr>
          <p:nvPr/>
        </p:nvSpPr>
        <p:spPr>
          <a:xfrm>
            <a:off x="1971816" y="146304"/>
            <a:ext cx="7038369" cy="318549"/>
          </a:xfrm>
        </p:spPr>
        <p:txBody>
          <a:bodyPr lIns="0" rIns="0">
            <a:spAutoFit/>
          </a:bodyPr>
          <a:lstStyle>
            <a:lvl1pPr marL="0" algn="l" defTabSz="685800" rtl="0" eaLnBrk="1" latinLnBrk="0" hangingPunct="1">
              <a:lnSpc>
                <a:spcPct val="90000"/>
              </a:lnSpc>
              <a:spcBef>
                <a:spcPct val="0"/>
              </a:spcBef>
              <a:buNone/>
              <a:defRPr lang="en-GB" sz="1800" b="1" kern="1200" dirty="0">
                <a:solidFill>
                  <a:schemeClr val="accent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ysClr val="window" lastClr="FFFFFF"/>
                </a:solidFill>
                <a:effectLst/>
                <a:uLnTx/>
                <a:uFillTx/>
                <a:latin typeface="Helvetica" pitchFamily="2" charset="0"/>
                <a:ea typeface="+mj-ea"/>
                <a:cs typeface="+mj-cs"/>
              </a:rPr>
              <a:t>Safety Reporting Regulatory Intelligence</a:t>
            </a:r>
            <a:endParaRPr kumimoji="0" lang="en-US" sz="2800" b="1" i="0" u="none" strike="noStrike" kern="1200" cap="none" spc="0" normalizeH="0" baseline="0" noProof="0" dirty="0">
              <a:ln>
                <a:noFill/>
              </a:ln>
              <a:solidFill>
                <a:sysClr val="window" lastClr="FFFFFF"/>
              </a:solidFill>
              <a:effectLst/>
              <a:uLnTx/>
              <a:uFillTx/>
              <a:latin typeface="Helvetica" pitchFamily="2" charset="0"/>
              <a:ea typeface="+mj-ea"/>
              <a:cs typeface="+mj-cs"/>
            </a:endParaRPr>
          </a:p>
        </p:txBody>
      </p:sp>
    </p:spTree>
    <p:extLst>
      <p:ext uri="{BB962C8B-B14F-4D97-AF65-F5344CB8AC3E}">
        <p14:creationId xmlns:p14="http://schemas.microsoft.com/office/powerpoint/2010/main" val="19314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087" y="377417"/>
            <a:ext cx="10331303" cy="461729"/>
          </a:xfrm>
        </p:spPr>
        <p:txBody>
          <a:bodyPr/>
          <a:lstStyle/>
          <a:p>
            <a:r>
              <a:rPr lang="en-US" sz="2667" dirty="0">
                <a:solidFill>
                  <a:schemeClr val="bg1"/>
                </a:solidFill>
                <a:latin typeface="Helvetica" pitchFamily="2" charset="0"/>
                <a:ea typeface="Verdana" panose="020B0604030504040204" pitchFamily="34" charset="0"/>
                <a:cs typeface="Verdana" panose="020B0604030504040204" pitchFamily="34" charset="0"/>
              </a:rPr>
              <a:t>Safety Reporting Reference Model – How is it Maintained?</a:t>
            </a:r>
            <a:endParaRPr lang="en-US" sz="2667" i="1" dirty="0">
              <a:solidFill>
                <a:schemeClr val="bg1"/>
              </a:solidFill>
              <a:latin typeface="Helvetica" pitchFamily="2"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502920" y="868122"/>
            <a:ext cx="10813315" cy="5537324"/>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defRPr/>
            </a:pPr>
            <a:endParaRPr lang="en-US" sz="2000" b="1" dirty="0">
              <a:solidFill>
                <a:srgbClr val="0070C0"/>
              </a:solidFill>
              <a:latin typeface="Helvetica" pitchFamily="2" charset="0"/>
            </a:endParaRPr>
          </a:p>
          <a:p>
            <a:pPr>
              <a:buFont typeface="Wingdings" panose="05000000000000000000" pitchFamily="2" charset="2"/>
              <a:buChar char="Ø"/>
              <a:defRPr/>
            </a:pPr>
            <a:r>
              <a:rPr lang="en-US" sz="2400" b="1" dirty="0">
                <a:solidFill>
                  <a:srgbClr val="0070C0"/>
                </a:solidFill>
                <a:latin typeface="Helvetica" pitchFamily="2" charset="0"/>
              </a:rPr>
              <a:t>Artificial Intelligence</a:t>
            </a: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Monitor Regulatory changes</a:t>
            </a:r>
          </a:p>
          <a:p>
            <a:pPr lvl="2" indent="-342891">
              <a:buFont typeface="Courier New" panose="02070309020205020404" pitchFamily="49" charset="0"/>
              <a:buChar char="o"/>
              <a:defRPr/>
            </a:pPr>
            <a:r>
              <a:rPr lang="en-US" sz="2133" dirty="0">
                <a:solidFill>
                  <a:srgbClr val="0070C0"/>
                </a:solidFill>
                <a:latin typeface="Helvetica" pitchFamily="2" charset="0"/>
              </a:rPr>
              <a:t>Regulations, guidance and directives</a:t>
            </a:r>
            <a:endParaRPr lang="en-US" sz="2133" b="1" dirty="0">
              <a:solidFill>
                <a:srgbClr val="0070C0"/>
              </a:solidFill>
              <a:latin typeface="Helvetica" pitchFamily="2" charset="0"/>
            </a:endParaRP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Natural Language Processing</a:t>
            </a:r>
          </a:p>
          <a:p>
            <a:pPr lvl="2" indent="-342891">
              <a:buFont typeface="Courier New" panose="02070309020205020404" pitchFamily="49" charset="0"/>
              <a:buChar char="o"/>
              <a:defRPr/>
            </a:pPr>
            <a:r>
              <a:rPr lang="en-US" sz="2133" dirty="0">
                <a:solidFill>
                  <a:srgbClr val="0070C0"/>
                </a:solidFill>
                <a:latin typeface="Helvetica" pitchFamily="2" charset="0"/>
              </a:rPr>
              <a:t>Text Summarization</a:t>
            </a:r>
          </a:p>
          <a:p>
            <a:pPr lvl="2" indent="-342891">
              <a:buFont typeface="Courier New" panose="02070309020205020404" pitchFamily="49" charset="0"/>
              <a:buChar char="o"/>
              <a:defRPr/>
            </a:pPr>
            <a:r>
              <a:rPr lang="en-US" sz="2133" dirty="0">
                <a:solidFill>
                  <a:srgbClr val="0070C0"/>
                </a:solidFill>
                <a:latin typeface="Helvetica" pitchFamily="2" charset="0"/>
              </a:rPr>
              <a:t>Text Classification</a:t>
            </a: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SafetyPortal metrics and analytics</a:t>
            </a:r>
          </a:p>
          <a:p>
            <a:pPr lvl="2" indent="-342891">
              <a:buFont typeface="Courier New" panose="02070309020205020404" pitchFamily="49" charset="0"/>
              <a:buChar char="o"/>
              <a:defRPr/>
            </a:pPr>
            <a:r>
              <a:rPr lang="en-US" sz="2133" dirty="0">
                <a:solidFill>
                  <a:srgbClr val="0070C0"/>
                </a:solidFill>
                <a:latin typeface="Helvetica" pitchFamily="2" charset="0"/>
              </a:rPr>
              <a:t>200 million records</a:t>
            </a:r>
          </a:p>
          <a:p>
            <a:pPr marL="0" indent="0">
              <a:buNone/>
              <a:defRPr/>
            </a:pPr>
            <a:endParaRPr lang="en-US" sz="1600" b="1" dirty="0">
              <a:solidFill>
                <a:srgbClr val="0070C0"/>
              </a:solidFill>
              <a:latin typeface="Helvetica" pitchFamily="2" charset="0"/>
            </a:endParaRPr>
          </a:p>
          <a:p>
            <a:pPr>
              <a:buFont typeface="Wingdings" panose="05000000000000000000" pitchFamily="2" charset="2"/>
              <a:buChar char="Ø"/>
              <a:defRPr/>
            </a:pPr>
            <a:r>
              <a:rPr lang="en-US" sz="2400" b="1" dirty="0">
                <a:solidFill>
                  <a:srgbClr val="0070C0"/>
                </a:solidFill>
                <a:latin typeface="Helvetica" pitchFamily="2" charset="0"/>
              </a:rPr>
              <a:t>Human Expertise</a:t>
            </a:r>
          </a:p>
          <a:p>
            <a:pPr marL="1028674" lvl="1">
              <a:buClr>
                <a:srgbClr val="2166B3"/>
              </a:buClr>
              <a:buSzPct val="80000"/>
              <a:buFont typeface="Wingdings" pitchFamily="2" charset="2"/>
              <a:buChar char="q"/>
              <a:defRPr/>
            </a:pPr>
            <a:r>
              <a:rPr lang="en-US" sz="2133" dirty="0">
                <a:solidFill>
                  <a:srgbClr val="0070C0"/>
                </a:solidFill>
                <a:latin typeface="Helvetica" pitchFamily="2" charset="0"/>
              </a:rPr>
              <a:t>Harmonization Working Group</a:t>
            </a:r>
          </a:p>
          <a:p>
            <a:pPr lvl="2" indent="-342891">
              <a:buFont typeface="Courier New" panose="02070309020205020404" pitchFamily="49" charset="0"/>
              <a:buChar char="o"/>
              <a:defRPr/>
            </a:pPr>
            <a:r>
              <a:rPr lang="en-US" sz="2133" dirty="0">
                <a:solidFill>
                  <a:srgbClr val="0070C0"/>
                </a:solidFill>
                <a:latin typeface="Helvetica" pitchFamily="2" charset="0"/>
              </a:rPr>
              <a:t>Changes in Interpretation of Rules</a:t>
            </a:r>
          </a:p>
          <a:p>
            <a:pPr lvl="2" indent="-342891">
              <a:buFont typeface="Courier New" panose="02070309020205020404" pitchFamily="49" charset="0"/>
              <a:buChar char="o"/>
              <a:defRPr/>
            </a:pPr>
            <a:r>
              <a:rPr lang="en-US" sz="2133" dirty="0">
                <a:solidFill>
                  <a:srgbClr val="0070C0"/>
                </a:solidFill>
                <a:latin typeface="Helvetica" pitchFamily="2" charset="0"/>
              </a:rPr>
              <a:t>Safety Reporting Reference Model</a:t>
            </a:r>
          </a:p>
          <a:p>
            <a:pPr lvl="2">
              <a:buFont typeface="Wingdings" panose="05000000000000000000" pitchFamily="2" charset="2"/>
              <a:buChar char="Ø"/>
              <a:defRPr/>
            </a:pPr>
            <a:endParaRPr lang="en-US" sz="800" b="1" dirty="0">
              <a:solidFill>
                <a:srgbClr val="0070C0"/>
              </a:solidFill>
              <a:latin typeface="Helvetica" pitchFamily="2" charset="0"/>
            </a:endParaRPr>
          </a:p>
          <a:p>
            <a:pPr>
              <a:buFont typeface="Wingdings" panose="05000000000000000000" pitchFamily="2" charset="2"/>
              <a:buChar char="Ø"/>
              <a:defRPr/>
            </a:pPr>
            <a:endParaRPr lang="en-US" sz="1600" b="1" dirty="0">
              <a:solidFill>
                <a:srgbClr val="0070C0"/>
              </a:solidFill>
              <a:latin typeface="+mn-lt"/>
            </a:endParaRPr>
          </a:p>
          <a:p>
            <a:pPr marL="800080" lvl="2" indent="0">
              <a:buNone/>
              <a:defRPr/>
            </a:pPr>
            <a:endParaRPr lang="en-US" sz="1400" dirty="0">
              <a:solidFill>
                <a:srgbClr val="0070C0"/>
              </a:solidFill>
            </a:endParaRPr>
          </a:p>
          <a:p>
            <a:pPr>
              <a:buFont typeface="Wingdings" panose="05000000000000000000" pitchFamily="2" charset="2"/>
              <a:buChar char="Ø"/>
              <a:defRPr/>
            </a:pPr>
            <a:endParaRPr lang="en-US" dirty="0"/>
          </a:p>
        </p:txBody>
      </p:sp>
      <p:pic>
        <p:nvPicPr>
          <p:cNvPr id="5" name="Picture 4"/>
          <p:cNvPicPr>
            <a:picLocks noChangeAspect="1"/>
          </p:cNvPicPr>
          <p:nvPr/>
        </p:nvPicPr>
        <p:blipFill>
          <a:blip r:embed="rId3"/>
          <a:stretch>
            <a:fillRect/>
          </a:stretch>
        </p:blipFill>
        <p:spPr>
          <a:xfrm>
            <a:off x="6819903" y="3807455"/>
            <a:ext cx="4470959" cy="2286000"/>
          </a:xfrm>
          <a:prstGeom prst="rect">
            <a:avLst/>
          </a:prstGeom>
        </p:spPr>
      </p:pic>
      <p:pic>
        <p:nvPicPr>
          <p:cNvPr id="18" name="Picture 17">
            <a:extLst>
              <a:ext uri="{FF2B5EF4-FFF2-40B4-BE49-F238E27FC236}">
                <a16:creationId xmlns:a16="http://schemas.microsoft.com/office/drawing/2014/main" id="{0449E563-D8C3-1342-9D10-65D08BC0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53" y="1137060"/>
            <a:ext cx="4435523" cy="2377440"/>
          </a:xfrm>
          <a:prstGeom prst="rect">
            <a:avLst/>
          </a:prstGeom>
        </p:spPr>
      </p:pic>
      <p:pic>
        <p:nvPicPr>
          <p:cNvPr id="6" name="Picture 5">
            <a:extLst>
              <a:ext uri="{FF2B5EF4-FFF2-40B4-BE49-F238E27FC236}">
                <a16:creationId xmlns:a16="http://schemas.microsoft.com/office/drawing/2014/main" id="{CD869855-9C77-4D34-9BE1-97836721B4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7" name="Rectangle 6">
            <a:extLst>
              <a:ext uri="{FF2B5EF4-FFF2-40B4-BE49-F238E27FC236}">
                <a16:creationId xmlns:a16="http://schemas.microsoft.com/office/drawing/2014/main" id="{D6568DD5-B530-459D-9752-E9F7C5A9C90D}"/>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1373560F-FD12-4FA0-ACEA-9A2E836887B7}"/>
              </a:ext>
            </a:extLst>
          </p:cNvPr>
          <p:cNvSpPr txBox="1">
            <a:spLocks/>
          </p:cNvSpPr>
          <p:nvPr/>
        </p:nvSpPr>
        <p:spPr>
          <a:xfrm>
            <a:off x="1971815" y="172286"/>
            <a:ext cx="7748477" cy="567848"/>
          </a:xfrm>
        </p:spPr>
        <p:txBody>
          <a:bodyPr lIns="0" rIns="0">
            <a:spAutoFit/>
          </a:bodyPr>
          <a:lstStyle>
            <a:lvl1pPr marL="0" algn="l" defTabSz="685800" rtl="0" eaLnBrk="1" latinLnBrk="0" hangingPunct="1">
              <a:lnSpc>
                <a:spcPct val="90000"/>
              </a:lnSpc>
              <a:spcBef>
                <a:spcPct val="0"/>
              </a:spcBef>
              <a:buNone/>
              <a:defRPr lang="en-GB" sz="1800" b="1" kern="1200" dirty="0">
                <a:solidFill>
                  <a:schemeClr val="accent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ysClr val="window" lastClr="FFFFFF"/>
                </a:solidFill>
                <a:effectLst/>
                <a:uLnTx/>
                <a:uFillTx/>
                <a:latin typeface="Helvetica" pitchFamily="2" charset="0"/>
                <a:ea typeface="Verdana" panose="020B0604030504040204" pitchFamily="34" charset="0"/>
                <a:cs typeface="Verdana" panose="020B0604030504040204" pitchFamily="34" charset="0"/>
              </a:rPr>
              <a:t>Safety Reporting Reference Model – How is it Maintained?</a:t>
            </a:r>
            <a:endParaRPr kumimoji="0" lang="en-US" sz="2000" b="1" i="1" u="none" strike="noStrike" kern="1200" cap="none" spc="0" normalizeH="0" baseline="0" noProof="0" dirty="0">
              <a:ln>
                <a:noFill/>
              </a:ln>
              <a:solidFill>
                <a:sysClr val="window" lastClr="FFFFFF"/>
              </a:solidFill>
              <a:effectLst/>
              <a:uLnTx/>
              <a:uFillTx/>
              <a:latin typeface="Helvetica"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4198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015663"/>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Burden on Sites</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1929487902"/>
      </p:ext>
    </p:extLst>
  </p:cSld>
  <p:clrMapOvr>
    <a:masterClrMapping/>
  </p:clrMapOvr>
  <mc:AlternateContent xmlns:mc="http://schemas.openxmlformats.org/markup-compatibility/2006" xmlns:p14="http://schemas.microsoft.com/office/powerpoint/2010/main">
    <mc:Choice Requires="p14">
      <p:transition spd="slow" p14:dur="2000" advTm="2388"/>
    </mc:Choice>
    <mc:Fallback xmlns="">
      <p:transition spd="slow" advTm="238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C60E4AE2-7BDE-4F31-8C0F-02DF3D49CB9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7409722" y="981550"/>
            <a:ext cx="3265869" cy="5092663"/>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5" name="Rectangle 54">
            <a:extLst>
              <a:ext uri="{FF2B5EF4-FFF2-40B4-BE49-F238E27FC236}">
                <a16:creationId xmlns:a16="http://schemas.microsoft.com/office/drawing/2014/main" id="{1B8F75F4-5709-41A2-B5E0-A40DB5A17441}"/>
              </a:ext>
            </a:extLst>
          </p:cNvPr>
          <p:cNvSpPr/>
          <p:nvPr/>
        </p:nvSpPr>
        <p:spPr>
          <a:xfrm>
            <a:off x="576073" y="964393"/>
            <a:ext cx="10158835" cy="5101249"/>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
        <p:nvSpPr>
          <p:cNvPr id="56" name="Freeform 6">
            <a:extLst>
              <a:ext uri="{FF2B5EF4-FFF2-40B4-BE49-F238E27FC236}">
                <a16:creationId xmlns:a16="http://schemas.microsoft.com/office/drawing/2014/main" id="{ECF832F3-2836-42E8-96CB-8AC78FC55750}"/>
              </a:ext>
            </a:extLst>
          </p:cNvPr>
          <p:cNvSpPr/>
          <p:nvPr/>
        </p:nvSpPr>
        <p:spPr>
          <a:xfrm>
            <a:off x="763101" y="2845017"/>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Too Many Reports</a:t>
            </a:r>
          </a:p>
        </p:txBody>
      </p:sp>
      <p:sp>
        <p:nvSpPr>
          <p:cNvPr id="57" name="Freeform 8">
            <a:extLst>
              <a:ext uri="{FF2B5EF4-FFF2-40B4-BE49-F238E27FC236}">
                <a16:creationId xmlns:a16="http://schemas.microsoft.com/office/drawing/2014/main" id="{F3471E68-F0C9-4FAC-A88C-1F493C6B998E}"/>
              </a:ext>
            </a:extLst>
          </p:cNvPr>
          <p:cNvSpPr/>
          <p:nvPr/>
        </p:nvSpPr>
        <p:spPr>
          <a:xfrm>
            <a:off x="2825601" y="2845017"/>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Duplicate Reports</a:t>
            </a:r>
          </a:p>
        </p:txBody>
      </p:sp>
      <p:sp>
        <p:nvSpPr>
          <p:cNvPr id="58" name="Freeform 10">
            <a:extLst>
              <a:ext uri="{FF2B5EF4-FFF2-40B4-BE49-F238E27FC236}">
                <a16:creationId xmlns:a16="http://schemas.microsoft.com/office/drawing/2014/main" id="{884FFA17-95B8-4F36-8E76-D793FD40F5A0}"/>
              </a:ext>
            </a:extLst>
          </p:cNvPr>
          <p:cNvSpPr/>
          <p:nvPr/>
        </p:nvSpPr>
        <p:spPr>
          <a:xfrm>
            <a:off x="4443699" y="2845017"/>
            <a:ext cx="2022260" cy="666251"/>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Overly Time-consuming</a:t>
            </a:r>
          </a:p>
        </p:txBody>
      </p:sp>
      <p:sp>
        <p:nvSpPr>
          <p:cNvPr id="59" name="Freeform 12">
            <a:extLst>
              <a:ext uri="{FF2B5EF4-FFF2-40B4-BE49-F238E27FC236}">
                <a16:creationId xmlns:a16="http://schemas.microsoft.com/office/drawing/2014/main" id="{2F7B22EE-4857-4867-B00C-E7D0BEE33A7D}"/>
              </a:ext>
            </a:extLst>
          </p:cNvPr>
          <p:cNvSpPr/>
          <p:nvPr/>
        </p:nvSpPr>
        <p:spPr>
          <a:xfrm>
            <a:off x="1731405" y="4978720"/>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Too Many Websites</a:t>
            </a:r>
          </a:p>
        </p:txBody>
      </p:sp>
      <p:sp>
        <p:nvSpPr>
          <p:cNvPr id="60" name="Freeform 14">
            <a:extLst>
              <a:ext uri="{FF2B5EF4-FFF2-40B4-BE49-F238E27FC236}">
                <a16:creationId xmlns:a16="http://schemas.microsoft.com/office/drawing/2014/main" id="{235E5E30-913D-4A26-9F5B-061E2706343A}"/>
              </a:ext>
            </a:extLst>
          </p:cNvPr>
          <p:cNvSpPr/>
          <p:nvPr/>
        </p:nvSpPr>
        <p:spPr>
          <a:xfrm>
            <a:off x="3313136" y="4997476"/>
            <a:ext cx="2443085" cy="1025061"/>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Useful Information Hidden</a:t>
            </a:r>
          </a:p>
        </p:txBody>
      </p:sp>
      <p:grpSp>
        <p:nvGrpSpPr>
          <p:cNvPr id="61" name="Group 60">
            <a:extLst>
              <a:ext uri="{FF2B5EF4-FFF2-40B4-BE49-F238E27FC236}">
                <a16:creationId xmlns:a16="http://schemas.microsoft.com/office/drawing/2014/main" id="{56BD4492-7035-4D78-810D-5A850311404B}"/>
              </a:ext>
            </a:extLst>
          </p:cNvPr>
          <p:cNvGrpSpPr/>
          <p:nvPr/>
        </p:nvGrpSpPr>
        <p:grpSpPr>
          <a:xfrm>
            <a:off x="928358" y="1682417"/>
            <a:ext cx="1235700" cy="1054344"/>
            <a:chOff x="826580" y="1597206"/>
            <a:chExt cx="1276825" cy="1089433"/>
          </a:xfrm>
        </p:grpSpPr>
        <p:sp>
          <p:nvSpPr>
            <p:cNvPr id="62" name="Hexagon 61">
              <a:extLst>
                <a:ext uri="{FF2B5EF4-FFF2-40B4-BE49-F238E27FC236}">
                  <a16:creationId xmlns:a16="http://schemas.microsoft.com/office/drawing/2014/main" id="{A8124BDA-4014-4C3F-9270-B1AD9991981C}"/>
                </a:ext>
              </a:extLst>
            </p:cNvPr>
            <p:cNvSpPr/>
            <p:nvPr/>
          </p:nvSpPr>
          <p:spPr>
            <a:xfrm>
              <a:off x="826580" y="1597206"/>
              <a:ext cx="1276825" cy="1089433"/>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63" name="Graphic 62">
              <a:extLst>
                <a:ext uri="{FF2B5EF4-FFF2-40B4-BE49-F238E27FC236}">
                  <a16:creationId xmlns:a16="http://schemas.microsoft.com/office/drawing/2014/main" id="{DC9AE5B2-C4D5-4466-98F1-8FA915C50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29" y="1849080"/>
              <a:ext cx="617859" cy="590995"/>
            </a:xfrm>
            <a:prstGeom prst="rect">
              <a:avLst/>
            </a:prstGeom>
          </p:spPr>
        </p:pic>
      </p:grpSp>
      <p:grpSp>
        <p:nvGrpSpPr>
          <p:cNvPr id="64" name="Group 63">
            <a:extLst>
              <a:ext uri="{FF2B5EF4-FFF2-40B4-BE49-F238E27FC236}">
                <a16:creationId xmlns:a16="http://schemas.microsoft.com/office/drawing/2014/main" id="{6A0F811F-B4BA-480D-9676-5A83412B1500}"/>
              </a:ext>
            </a:extLst>
          </p:cNvPr>
          <p:cNvGrpSpPr/>
          <p:nvPr/>
        </p:nvGrpSpPr>
        <p:grpSpPr>
          <a:xfrm>
            <a:off x="2951745" y="1685677"/>
            <a:ext cx="1219257" cy="1051084"/>
            <a:chOff x="2245898" y="1776421"/>
            <a:chExt cx="611290" cy="526974"/>
          </a:xfrm>
        </p:grpSpPr>
        <p:sp>
          <p:nvSpPr>
            <p:cNvPr id="65" name="Hexagon 64">
              <a:extLst>
                <a:ext uri="{FF2B5EF4-FFF2-40B4-BE49-F238E27FC236}">
                  <a16:creationId xmlns:a16="http://schemas.microsoft.com/office/drawing/2014/main" id="{88AB7B1A-9701-4CE6-BF47-ACE830AF209E}"/>
                </a:ext>
              </a:extLst>
            </p:cNvPr>
            <p:cNvSpPr/>
            <p:nvPr/>
          </p:nvSpPr>
          <p:spPr>
            <a:xfrm>
              <a:off x="2245898" y="1776421"/>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66" name="Graphic 65">
              <a:extLst>
                <a:ext uri="{FF2B5EF4-FFF2-40B4-BE49-F238E27FC236}">
                  <a16:creationId xmlns:a16="http://schemas.microsoft.com/office/drawing/2014/main" id="{4AB509E9-421A-45D3-BB53-0FC1ED22B4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0696" y="1859446"/>
              <a:ext cx="321694" cy="360925"/>
            </a:xfrm>
            <a:prstGeom prst="rect">
              <a:avLst/>
            </a:prstGeom>
          </p:spPr>
        </p:pic>
      </p:grpSp>
      <p:grpSp>
        <p:nvGrpSpPr>
          <p:cNvPr id="67" name="Group 66">
            <a:extLst>
              <a:ext uri="{FF2B5EF4-FFF2-40B4-BE49-F238E27FC236}">
                <a16:creationId xmlns:a16="http://schemas.microsoft.com/office/drawing/2014/main" id="{A2CB7829-D817-4198-874D-2CF8E745B1BB}"/>
              </a:ext>
            </a:extLst>
          </p:cNvPr>
          <p:cNvGrpSpPr/>
          <p:nvPr/>
        </p:nvGrpSpPr>
        <p:grpSpPr>
          <a:xfrm>
            <a:off x="1917651" y="3842573"/>
            <a:ext cx="1193720" cy="1028167"/>
            <a:chOff x="7826607" y="2845061"/>
            <a:chExt cx="1263964" cy="1088670"/>
          </a:xfrm>
          <a:solidFill>
            <a:sysClr val="window" lastClr="FFFFFF"/>
          </a:solidFill>
        </p:grpSpPr>
        <p:sp>
          <p:nvSpPr>
            <p:cNvPr id="68" name="Hexagon 67">
              <a:extLst>
                <a:ext uri="{FF2B5EF4-FFF2-40B4-BE49-F238E27FC236}">
                  <a16:creationId xmlns:a16="http://schemas.microsoft.com/office/drawing/2014/main" id="{BEB4340D-3626-4E54-BFEB-3D1C720EC6A4}"/>
                </a:ext>
              </a:extLst>
            </p:cNvPr>
            <p:cNvSpPr/>
            <p:nvPr/>
          </p:nvSpPr>
          <p:spPr>
            <a:xfrm>
              <a:off x="7826607" y="2845061"/>
              <a:ext cx="1263964" cy="108867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kern="0" dirty="0">
                <a:solidFill>
                  <a:prstClr val="white"/>
                </a:solidFill>
                <a:latin typeface="Arial" panose="020B0604020202020204"/>
              </a:endParaRPr>
            </a:p>
          </p:txBody>
        </p:sp>
        <p:grpSp>
          <p:nvGrpSpPr>
            <p:cNvPr id="69" name="Graphic 1030">
              <a:extLst>
                <a:ext uri="{FF2B5EF4-FFF2-40B4-BE49-F238E27FC236}">
                  <a16:creationId xmlns:a16="http://schemas.microsoft.com/office/drawing/2014/main" id="{BC642F1F-FD11-4D3E-AF80-583E908CB729}"/>
                </a:ext>
              </a:extLst>
            </p:cNvPr>
            <p:cNvGrpSpPr/>
            <p:nvPr/>
          </p:nvGrpSpPr>
          <p:grpSpPr>
            <a:xfrm>
              <a:off x="8138174" y="3169111"/>
              <a:ext cx="640831" cy="440571"/>
              <a:chOff x="5867400" y="3271837"/>
              <a:chExt cx="457200" cy="314325"/>
            </a:xfrm>
            <a:grpFill/>
          </p:grpSpPr>
          <p:sp>
            <p:nvSpPr>
              <p:cNvPr id="70" name="Freeform: Shape 230">
                <a:extLst>
                  <a:ext uri="{FF2B5EF4-FFF2-40B4-BE49-F238E27FC236}">
                    <a16:creationId xmlns:a16="http://schemas.microsoft.com/office/drawing/2014/main" id="{5EB93B14-A58F-482C-A313-BEE0F9A1986D}"/>
                  </a:ext>
                </a:extLst>
              </p:cNvPr>
              <p:cNvSpPr/>
              <p:nvPr/>
            </p:nvSpPr>
            <p:spPr>
              <a:xfrm>
                <a:off x="5905500" y="3281362"/>
                <a:ext cx="381000" cy="247650"/>
              </a:xfrm>
              <a:custGeom>
                <a:avLst/>
                <a:gdLst>
                  <a:gd name="connsiteX0" fmla="*/ 381000 w 381000"/>
                  <a:gd name="connsiteY0" fmla="*/ 247650 h 247650"/>
                  <a:gd name="connsiteX1" fmla="*/ 381000 w 381000"/>
                  <a:gd name="connsiteY1" fmla="*/ 19050 h 247650"/>
                  <a:gd name="connsiteX2" fmla="*/ 361950 w 381000"/>
                  <a:gd name="connsiteY2" fmla="*/ 0 h 247650"/>
                  <a:gd name="connsiteX3" fmla="*/ 19050 w 381000"/>
                  <a:gd name="connsiteY3" fmla="*/ 0 h 247650"/>
                  <a:gd name="connsiteX4" fmla="*/ 0 w 381000"/>
                  <a:gd name="connsiteY4" fmla="*/ 19050 h 247650"/>
                  <a:gd name="connsiteX5" fmla="*/ 0 w 381000"/>
                  <a:gd name="connsiteY5"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247650">
                    <a:moveTo>
                      <a:pt x="381000" y="247650"/>
                    </a:moveTo>
                    <a:lnTo>
                      <a:pt x="381000" y="19050"/>
                    </a:lnTo>
                    <a:cubicBezTo>
                      <a:pt x="381000" y="8573"/>
                      <a:pt x="372428" y="0"/>
                      <a:pt x="361950" y="0"/>
                    </a:cubicBezTo>
                    <a:lnTo>
                      <a:pt x="19050" y="0"/>
                    </a:lnTo>
                    <a:cubicBezTo>
                      <a:pt x="8573" y="0"/>
                      <a:pt x="0" y="8573"/>
                      <a:pt x="0" y="19050"/>
                    </a:cubicBezTo>
                    <a:lnTo>
                      <a:pt x="0" y="24765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1" name="Freeform: Shape 231">
                <a:extLst>
                  <a:ext uri="{FF2B5EF4-FFF2-40B4-BE49-F238E27FC236}">
                    <a16:creationId xmlns:a16="http://schemas.microsoft.com/office/drawing/2014/main" id="{59A23C5F-585E-4266-BEDE-FA12FF911AD4}"/>
                  </a:ext>
                </a:extLst>
              </p:cNvPr>
              <p:cNvSpPr/>
              <p:nvPr/>
            </p:nvSpPr>
            <p:spPr>
              <a:xfrm>
                <a:off x="5876925" y="3538537"/>
                <a:ext cx="438150" cy="38100"/>
              </a:xfrm>
              <a:custGeom>
                <a:avLst/>
                <a:gdLst>
                  <a:gd name="connsiteX0" fmla="*/ 266700 w 438150"/>
                  <a:gd name="connsiteY0" fmla="*/ 0 h 38100"/>
                  <a:gd name="connsiteX1" fmla="*/ 257175 w 438150"/>
                  <a:gd name="connsiteY1" fmla="*/ 9525 h 38100"/>
                  <a:gd name="connsiteX2" fmla="*/ 180975 w 438150"/>
                  <a:gd name="connsiteY2" fmla="*/ 9525 h 38100"/>
                  <a:gd name="connsiteX3" fmla="*/ 171450 w 438150"/>
                  <a:gd name="connsiteY3" fmla="*/ 0 h 38100"/>
                  <a:gd name="connsiteX4" fmla="*/ 0 w 438150"/>
                  <a:gd name="connsiteY4" fmla="*/ 0 h 38100"/>
                  <a:gd name="connsiteX5" fmla="*/ 38100 w 438150"/>
                  <a:gd name="connsiteY5" fmla="*/ 38100 h 38100"/>
                  <a:gd name="connsiteX6" fmla="*/ 400050 w 438150"/>
                  <a:gd name="connsiteY6" fmla="*/ 38100 h 38100"/>
                  <a:gd name="connsiteX7" fmla="*/ 438150 w 438150"/>
                  <a:gd name="connsiteY7" fmla="*/ 0 h 38100"/>
                  <a:gd name="connsiteX8" fmla="*/ 266700 w 4381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8100">
                    <a:moveTo>
                      <a:pt x="266700" y="0"/>
                    </a:moveTo>
                    <a:lnTo>
                      <a:pt x="257175" y="9525"/>
                    </a:lnTo>
                    <a:lnTo>
                      <a:pt x="180975" y="9525"/>
                    </a:lnTo>
                    <a:lnTo>
                      <a:pt x="171450" y="0"/>
                    </a:lnTo>
                    <a:lnTo>
                      <a:pt x="0" y="0"/>
                    </a:lnTo>
                    <a:cubicBezTo>
                      <a:pt x="0" y="21050"/>
                      <a:pt x="17050" y="38100"/>
                      <a:pt x="38100" y="38100"/>
                    </a:cubicBezTo>
                    <a:lnTo>
                      <a:pt x="400050" y="38100"/>
                    </a:lnTo>
                    <a:cubicBezTo>
                      <a:pt x="421100" y="38100"/>
                      <a:pt x="438150" y="21050"/>
                      <a:pt x="438150" y="0"/>
                    </a:cubicBezTo>
                    <a:lnTo>
                      <a:pt x="266700" y="0"/>
                    </a:lnTo>
                    <a:close/>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2" name="Freeform: Shape 232">
                <a:extLst>
                  <a:ext uri="{FF2B5EF4-FFF2-40B4-BE49-F238E27FC236}">
                    <a16:creationId xmlns:a16="http://schemas.microsoft.com/office/drawing/2014/main" id="{FB601495-A927-4C5C-9A7D-2C1DB6754469}"/>
                  </a:ext>
                </a:extLst>
              </p:cNvPr>
              <p:cNvSpPr/>
              <p:nvPr/>
            </p:nvSpPr>
            <p:spPr>
              <a:xfrm>
                <a:off x="6134100" y="3386137"/>
                <a:ext cx="47625" cy="104775"/>
              </a:xfrm>
              <a:custGeom>
                <a:avLst/>
                <a:gdLst>
                  <a:gd name="connsiteX0" fmla="*/ 47625 w 47625"/>
                  <a:gd name="connsiteY0" fmla="*/ 104775 h 104775"/>
                  <a:gd name="connsiteX1" fmla="*/ 47625 w 47625"/>
                  <a:gd name="connsiteY1" fmla="*/ 0 h 104775"/>
                  <a:gd name="connsiteX2" fmla="*/ 0 w 47625"/>
                  <a:gd name="connsiteY2" fmla="*/ 0 h 104775"/>
                  <a:gd name="connsiteX3" fmla="*/ 0 w 4762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47625" h="104775">
                    <a:moveTo>
                      <a:pt x="47625" y="104775"/>
                    </a:moveTo>
                    <a:lnTo>
                      <a:pt x="47625" y="0"/>
                    </a:lnTo>
                    <a:lnTo>
                      <a:pt x="0" y="0"/>
                    </a:lnTo>
                    <a:lnTo>
                      <a:pt x="0" y="10477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3" name="Freeform: Shape 233">
                <a:extLst>
                  <a:ext uri="{FF2B5EF4-FFF2-40B4-BE49-F238E27FC236}">
                    <a16:creationId xmlns:a16="http://schemas.microsoft.com/office/drawing/2014/main" id="{3DF711FD-2887-4972-8965-0D49476589F7}"/>
                  </a:ext>
                </a:extLst>
              </p:cNvPr>
              <p:cNvSpPr/>
              <p:nvPr/>
            </p:nvSpPr>
            <p:spPr>
              <a:xfrm>
                <a:off x="6038850" y="3414712"/>
                <a:ext cx="47625" cy="76200"/>
              </a:xfrm>
              <a:custGeom>
                <a:avLst/>
                <a:gdLst>
                  <a:gd name="connsiteX0" fmla="*/ 0 w 47625"/>
                  <a:gd name="connsiteY0" fmla="*/ 76200 h 76200"/>
                  <a:gd name="connsiteX1" fmla="*/ 0 w 47625"/>
                  <a:gd name="connsiteY1" fmla="*/ 0 h 76200"/>
                  <a:gd name="connsiteX2" fmla="*/ 47625 w 47625"/>
                  <a:gd name="connsiteY2" fmla="*/ 0 h 76200"/>
                  <a:gd name="connsiteX3" fmla="*/ 47625 w 47625"/>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 h="76200">
                    <a:moveTo>
                      <a:pt x="0" y="76200"/>
                    </a:moveTo>
                    <a:lnTo>
                      <a:pt x="0" y="0"/>
                    </a:lnTo>
                    <a:lnTo>
                      <a:pt x="47625" y="0"/>
                    </a:lnTo>
                    <a:lnTo>
                      <a:pt x="47625" y="7620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4" name="Freeform: Shape 234">
                <a:extLst>
                  <a:ext uri="{FF2B5EF4-FFF2-40B4-BE49-F238E27FC236}">
                    <a16:creationId xmlns:a16="http://schemas.microsoft.com/office/drawing/2014/main" id="{0F58FC51-87C3-4C69-A2DB-C31251B0F157}"/>
                  </a:ext>
                </a:extLst>
              </p:cNvPr>
              <p:cNvSpPr/>
              <p:nvPr/>
            </p:nvSpPr>
            <p:spPr>
              <a:xfrm>
                <a:off x="6086475" y="3338512"/>
                <a:ext cx="47625" cy="152400"/>
              </a:xfrm>
              <a:custGeom>
                <a:avLst/>
                <a:gdLst>
                  <a:gd name="connsiteX0" fmla="*/ 0 w 47625"/>
                  <a:gd name="connsiteY0" fmla="*/ 152400 h 152400"/>
                  <a:gd name="connsiteX1" fmla="*/ 0 w 47625"/>
                  <a:gd name="connsiteY1" fmla="*/ 0 h 152400"/>
                  <a:gd name="connsiteX2" fmla="*/ 47625 w 47625"/>
                  <a:gd name="connsiteY2" fmla="*/ 0 h 152400"/>
                  <a:gd name="connsiteX3" fmla="*/ 47625 w 47625"/>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7625" h="152400">
                    <a:moveTo>
                      <a:pt x="0" y="152400"/>
                    </a:moveTo>
                    <a:lnTo>
                      <a:pt x="0" y="0"/>
                    </a:lnTo>
                    <a:lnTo>
                      <a:pt x="47625" y="0"/>
                    </a:lnTo>
                    <a:lnTo>
                      <a:pt x="47625" y="15240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5" name="Freeform: Shape 235">
                <a:extLst>
                  <a:ext uri="{FF2B5EF4-FFF2-40B4-BE49-F238E27FC236}">
                    <a16:creationId xmlns:a16="http://schemas.microsoft.com/office/drawing/2014/main" id="{5A4804F5-591A-4477-A382-2D889829FE59}"/>
                  </a:ext>
                </a:extLst>
              </p:cNvPr>
              <p:cNvSpPr/>
              <p:nvPr/>
            </p:nvSpPr>
            <p:spPr>
              <a:xfrm>
                <a:off x="5991225" y="3443287"/>
                <a:ext cx="47625" cy="47625"/>
              </a:xfrm>
              <a:custGeom>
                <a:avLst/>
                <a:gdLst>
                  <a:gd name="connsiteX0" fmla="*/ 47625 w 47625"/>
                  <a:gd name="connsiteY0" fmla="*/ 47625 h 47625"/>
                  <a:gd name="connsiteX1" fmla="*/ 47625 w 47625"/>
                  <a:gd name="connsiteY1" fmla="*/ 0 h 47625"/>
                  <a:gd name="connsiteX2" fmla="*/ 0 w 47625"/>
                  <a:gd name="connsiteY2" fmla="*/ 0 h 47625"/>
                  <a:gd name="connsiteX3" fmla="*/ 0 w 4762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47625" h="47625">
                    <a:moveTo>
                      <a:pt x="47625" y="47625"/>
                    </a:moveTo>
                    <a:lnTo>
                      <a:pt x="47625" y="0"/>
                    </a:lnTo>
                    <a:lnTo>
                      <a:pt x="0" y="0"/>
                    </a:lnTo>
                    <a:lnTo>
                      <a:pt x="0" y="4762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6" name="Freeform: Shape 236">
                <a:extLst>
                  <a:ext uri="{FF2B5EF4-FFF2-40B4-BE49-F238E27FC236}">
                    <a16:creationId xmlns:a16="http://schemas.microsoft.com/office/drawing/2014/main" id="{643B3093-06F0-448E-A3DF-404D5EEB6AE9}"/>
                  </a:ext>
                </a:extLst>
              </p:cNvPr>
              <p:cNvSpPr/>
              <p:nvPr/>
            </p:nvSpPr>
            <p:spPr>
              <a:xfrm>
                <a:off x="5962650" y="3490912"/>
                <a:ext cx="247650" cy="9525"/>
              </a:xfrm>
              <a:custGeom>
                <a:avLst/>
                <a:gdLst>
                  <a:gd name="connsiteX0" fmla="*/ 0 w 247650"/>
                  <a:gd name="connsiteY0" fmla="*/ 0 h 0"/>
                  <a:gd name="connsiteX1" fmla="*/ 247650 w 247650"/>
                  <a:gd name="connsiteY1" fmla="*/ 0 h 0"/>
                </a:gdLst>
                <a:ahLst/>
                <a:cxnLst>
                  <a:cxn ang="0">
                    <a:pos x="connsiteX0" y="connsiteY0"/>
                  </a:cxn>
                  <a:cxn ang="0">
                    <a:pos x="connsiteX1" y="connsiteY1"/>
                  </a:cxn>
                </a:cxnLst>
                <a:rect l="l" t="t" r="r" b="b"/>
                <a:pathLst>
                  <a:path w="247650">
                    <a:moveTo>
                      <a:pt x="0" y="0"/>
                    </a:moveTo>
                    <a:lnTo>
                      <a:pt x="247650" y="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grpSp>
      </p:grpSp>
      <p:grpSp>
        <p:nvGrpSpPr>
          <p:cNvPr id="77" name="Group 76">
            <a:extLst>
              <a:ext uri="{FF2B5EF4-FFF2-40B4-BE49-F238E27FC236}">
                <a16:creationId xmlns:a16="http://schemas.microsoft.com/office/drawing/2014/main" id="{C92AE55D-2001-402B-8A92-762E4D655733}"/>
              </a:ext>
            </a:extLst>
          </p:cNvPr>
          <p:cNvGrpSpPr/>
          <p:nvPr/>
        </p:nvGrpSpPr>
        <p:grpSpPr>
          <a:xfrm>
            <a:off x="4857968" y="1725958"/>
            <a:ext cx="1193720" cy="1028167"/>
            <a:chOff x="3411256" y="4806183"/>
            <a:chExt cx="986400" cy="849600"/>
          </a:xfrm>
          <a:solidFill>
            <a:sysClr val="window" lastClr="FFFFFF"/>
          </a:solidFill>
        </p:grpSpPr>
        <p:sp>
          <p:nvSpPr>
            <p:cNvPr id="78" name="Hexagon 77">
              <a:extLst>
                <a:ext uri="{FF2B5EF4-FFF2-40B4-BE49-F238E27FC236}">
                  <a16:creationId xmlns:a16="http://schemas.microsoft.com/office/drawing/2014/main" id="{47C24E79-919B-46AE-A2A5-6D4CCC942837}"/>
                </a:ext>
              </a:extLst>
            </p:cNvPr>
            <p:cNvSpPr/>
            <p:nvPr/>
          </p:nvSpPr>
          <p:spPr>
            <a:xfrm>
              <a:off x="3411256" y="4806183"/>
              <a:ext cx="986400" cy="84960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kern="0" dirty="0">
                <a:solidFill>
                  <a:prstClr val="white"/>
                </a:solidFill>
                <a:latin typeface="Arial" panose="020B0604020202020204"/>
              </a:endParaRPr>
            </a:p>
          </p:txBody>
        </p:sp>
        <p:grpSp>
          <p:nvGrpSpPr>
            <p:cNvPr id="79" name="Graphic 36">
              <a:extLst>
                <a:ext uri="{FF2B5EF4-FFF2-40B4-BE49-F238E27FC236}">
                  <a16:creationId xmlns:a16="http://schemas.microsoft.com/office/drawing/2014/main" id="{402D476A-6561-4B2C-ABFF-D0CC49482094}"/>
                </a:ext>
              </a:extLst>
            </p:cNvPr>
            <p:cNvGrpSpPr/>
            <p:nvPr/>
          </p:nvGrpSpPr>
          <p:grpSpPr>
            <a:xfrm>
              <a:off x="3641268" y="4989727"/>
              <a:ext cx="526376" cy="482512"/>
              <a:chOff x="5867400" y="3219450"/>
              <a:chExt cx="457200" cy="419100"/>
            </a:xfrm>
            <a:grpFill/>
          </p:grpSpPr>
          <p:sp>
            <p:nvSpPr>
              <p:cNvPr id="80" name="Freeform: Shape 186">
                <a:extLst>
                  <a:ext uri="{FF2B5EF4-FFF2-40B4-BE49-F238E27FC236}">
                    <a16:creationId xmlns:a16="http://schemas.microsoft.com/office/drawing/2014/main" id="{5E615720-5559-477B-8196-48474229DD5C}"/>
                  </a:ext>
                </a:extLst>
              </p:cNvPr>
              <p:cNvSpPr/>
              <p:nvPr/>
            </p:nvSpPr>
            <p:spPr>
              <a:xfrm>
                <a:off x="5876925" y="3228975"/>
                <a:ext cx="428625" cy="400050"/>
              </a:xfrm>
              <a:custGeom>
                <a:avLst/>
                <a:gdLst>
                  <a:gd name="connsiteX0" fmla="*/ 200025 w 428625"/>
                  <a:gd name="connsiteY0" fmla="*/ 400050 h 400050"/>
                  <a:gd name="connsiteX1" fmla="*/ 0 w 428625"/>
                  <a:gd name="connsiteY1" fmla="*/ 200025 h 400050"/>
                  <a:gd name="connsiteX2" fmla="*/ 200025 w 428625"/>
                  <a:gd name="connsiteY2" fmla="*/ 0 h 400050"/>
                  <a:gd name="connsiteX3" fmla="*/ 400050 w 428625"/>
                  <a:gd name="connsiteY3" fmla="*/ 200025 h 400050"/>
                  <a:gd name="connsiteX4" fmla="*/ 400050 w 428625"/>
                  <a:gd name="connsiteY4" fmla="*/ 219075 h 400050"/>
                  <a:gd name="connsiteX5" fmla="*/ 428625 w 428625"/>
                  <a:gd name="connsiteY5" fmla="*/ 219075 h 400050"/>
                  <a:gd name="connsiteX6" fmla="*/ 371475 w 428625"/>
                  <a:gd name="connsiteY6" fmla="*/ 304800 h 400050"/>
                  <a:gd name="connsiteX7" fmla="*/ 314325 w 428625"/>
                  <a:gd name="connsiteY7" fmla="*/ 219075 h 400050"/>
                  <a:gd name="connsiteX8" fmla="*/ 342900 w 428625"/>
                  <a:gd name="connsiteY8" fmla="*/ 219075 h 400050"/>
                  <a:gd name="connsiteX9" fmla="*/ 342900 w 428625"/>
                  <a:gd name="connsiteY9" fmla="*/ 200025 h 400050"/>
                  <a:gd name="connsiteX10" fmla="*/ 200025 w 428625"/>
                  <a:gd name="connsiteY10" fmla="*/ 57150 h 400050"/>
                  <a:gd name="connsiteX11" fmla="*/ 57150 w 428625"/>
                  <a:gd name="connsiteY11" fmla="*/ 200025 h 400050"/>
                  <a:gd name="connsiteX12" fmla="*/ 200025 w 428625"/>
                  <a:gd name="connsiteY12" fmla="*/ 342900 h 400050"/>
                  <a:gd name="connsiteX13" fmla="*/ 305467 w 428625"/>
                  <a:gd name="connsiteY13" fmla="*/ 2959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400050">
                    <a:moveTo>
                      <a:pt x="200025" y="400050"/>
                    </a:moveTo>
                    <a:cubicBezTo>
                      <a:pt x="89535" y="400050"/>
                      <a:pt x="0" y="310515"/>
                      <a:pt x="0" y="200025"/>
                    </a:cubicBezTo>
                    <a:cubicBezTo>
                      <a:pt x="0" y="89535"/>
                      <a:pt x="89535" y="0"/>
                      <a:pt x="200025" y="0"/>
                    </a:cubicBezTo>
                    <a:cubicBezTo>
                      <a:pt x="310515" y="0"/>
                      <a:pt x="400050" y="89535"/>
                      <a:pt x="400050" y="200025"/>
                    </a:cubicBezTo>
                    <a:lnTo>
                      <a:pt x="400050" y="219075"/>
                    </a:lnTo>
                    <a:lnTo>
                      <a:pt x="428625" y="219075"/>
                    </a:lnTo>
                    <a:lnTo>
                      <a:pt x="371475" y="304800"/>
                    </a:lnTo>
                    <a:lnTo>
                      <a:pt x="314325" y="219075"/>
                    </a:lnTo>
                    <a:lnTo>
                      <a:pt x="342900" y="219075"/>
                    </a:lnTo>
                    <a:lnTo>
                      <a:pt x="342900" y="200025"/>
                    </a:lnTo>
                    <a:cubicBezTo>
                      <a:pt x="342900" y="121158"/>
                      <a:pt x="278892" y="57150"/>
                      <a:pt x="200025" y="57150"/>
                    </a:cubicBezTo>
                    <a:cubicBezTo>
                      <a:pt x="121158" y="57150"/>
                      <a:pt x="57150" y="121158"/>
                      <a:pt x="57150" y="200025"/>
                    </a:cubicBezTo>
                    <a:cubicBezTo>
                      <a:pt x="57150" y="278892"/>
                      <a:pt x="121158" y="342900"/>
                      <a:pt x="200025" y="342900"/>
                    </a:cubicBezTo>
                    <a:cubicBezTo>
                      <a:pt x="241935" y="342900"/>
                      <a:pt x="279368" y="324707"/>
                      <a:pt x="305467" y="295942"/>
                    </a:cubicBez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81" name="Freeform: Shape 187">
                <a:extLst>
                  <a:ext uri="{FF2B5EF4-FFF2-40B4-BE49-F238E27FC236}">
                    <a16:creationId xmlns:a16="http://schemas.microsoft.com/office/drawing/2014/main" id="{488737C8-5ABB-479A-ABFC-899F321B92E6}"/>
                  </a:ext>
                </a:extLst>
              </p:cNvPr>
              <p:cNvSpPr/>
              <p:nvPr/>
            </p:nvSpPr>
            <p:spPr>
              <a:xfrm>
                <a:off x="6076950" y="3333750"/>
                <a:ext cx="57150" cy="142875"/>
              </a:xfrm>
              <a:custGeom>
                <a:avLst/>
                <a:gdLst>
                  <a:gd name="connsiteX0" fmla="*/ 0 w 57150"/>
                  <a:gd name="connsiteY0" fmla="*/ 0 h 142875"/>
                  <a:gd name="connsiteX1" fmla="*/ 0 w 57150"/>
                  <a:gd name="connsiteY1" fmla="*/ 104775 h 142875"/>
                  <a:gd name="connsiteX2" fmla="*/ 57150 w 57150"/>
                  <a:gd name="connsiteY2" fmla="*/ 142875 h 142875"/>
                </a:gdLst>
                <a:ahLst/>
                <a:cxnLst>
                  <a:cxn ang="0">
                    <a:pos x="connsiteX0" y="connsiteY0"/>
                  </a:cxn>
                  <a:cxn ang="0">
                    <a:pos x="connsiteX1" y="connsiteY1"/>
                  </a:cxn>
                  <a:cxn ang="0">
                    <a:pos x="connsiteX2" y="connsiteY2"/>
                  </a:cxn>
                </a:cxnLst>
                <a:rect l="l" t="t" r="r" b="b"/>
                <a:pathLst>
                  <a:path w="57150" h="142875">
                    <a:moveTo>
                      <a:pt x="0" y="0"/>
                    </a:moveTo>
                    <a:lnTo>
                      <a:pt x="0" y="104775"/>
                    </a:lnTo>
                    <a:lnTo>
                      <a:pt x="57150" y="14287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grpSp>
      </p:grpSp>
      <p:grpSp>
        <p:nvGrpSpPr>
          <p:cNvPr id="82" name="Group 81">
            <a:extLst>
              <a:ext uri="{FF2B5EF4-FFF2-40B4-BE49-F238E27FC236}">
                <a16:creationId xmlns:a16="http://schemas.microsoft.com/office/drawing/2014/main" id="{9A22D15B-C09F-4828-B4C4-F4BC366716FD}"/>
              </a:ext>
            </a:extLst>
          </p:cNvPr>
          <p:cNvGrpSpPr/>
          <p:nvPr/>
        </p:nvGrpSpPr>
        <p:grpSpPr>
          <a:xfrm>
            <a:off x="3937819" y="3836226"/>
            <a:ext cx="1193720" cy="1040111"/>
            <a:chOff x="7314342" y="2692747"/>
            <a:chExt cx="1449022" cy="1262558"/>
          </a:xfrm>
          <a:solidFill>
            <a:sysClr val="window" lastClr="FFFFFF"/>
          </a:solidFill>
        </p:grpSpPr>
        <p:sp>
          <p:nvSpPr>
            <p:cNvPr id="83" name="Hexagon 82">
              <a:extLst>
                <a:ext uri="{FF2B5EF4-FFF2-40B4-BE49-F238E27FC236}">
                  <a16:creationId xmlns:a16="http://schemas.microsoft.com/office/drawing/2014/main" id="{671B10C7-B707-4A92-9A41-2658604919FA}"/>
                </a:ext>
              </a:extLst>
            </p:cNvPr>
            <p:cNvSpPr/>
            <p:nvPr/>
          </p:nvSpPr>
          <p:spPr>
            <a:xfrm>
              <a:off x="7314342" y="2692747"/>
              <a:ext cx="1449022" cy="1262558"/>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sz="2800" kern="0" dirty="0">
                <a:solidFill>
                  <a:srgbClr val="1F497D"/>
                </a:solidFill>
                <a:latin typeface="Arial" panose="020B0604020202020204"/>
              </a:endParaRPr>
            </a:p>
          </p:txBody>
        </p:sp>
        <p:grpSp>
          <p:nvGrpSpPr>
            <p:cNvPr id="84" name="Graphic 9">
              <a:extLst>
                <a:ext uri="{FF2B5EF4-FFF2-40B4-BE49-F238E27FC236}">
                  <a16:creationId xmlns:a16="http://schemas.microsoft.com/office/drawing/2014/main" id="{F95C5544-7162-4B51-B315-5CCB2894685A}"/>
                </a:ext>
              </a:extLst>
            </p:cNvPr>
            <p:cNvGrpSpPr/>
            <p:nvPr/>
          </p:nvGrpSpPr>
          <p:grpSpPr>
            <a:xfrm>
              <a:off x="7700718" y="2946574"/>
              <a:ext cx="676269" cy="754905"/>
              <a:chOff x="5891212" y="3200400"/>
              <a:chExt cx="409575" cy="457200"/>
            </a:xfrm>
            <a:grpFill/>
          </p:grpSpPr>
          <p:sp>
            <p:nvSpPr>
              <p:cNvPr id="85" name="Freeform: Shape 11">
                <a:extLst>
                  <a:ext uri="{FF2B5EF4-FFF2-40B4-BE49-F238E27FC236}">
                    <a16:creationId xmlns:a16="http://schemas.microsoft.com/office/drawing/2014/main" id="{CA0D64F2-5C60-4551-88E9-2267E430CC51}"/>
                  </a:ext>
                </a:extLst>
              </p:cNvPr>
              <p:cNvSpPr/>
              <p:nvPr/>
            </p:nvSpPr>
            <p:spPr>
              <a:xfrm>
                <a:off x="5961697" y="3272885"/>
                <a:ext cx="266700" cy="304800"/>
              </a:xfrm>
              <a:custGeom>
                <a:avLst/>
                <a:gdLst>
                  <a:gd name="connsiteX0" fmla="*/ 182023 w 266700"/>
                  <a:gd name="connsiteY0" fmla="*/ 313372 h 304800"/>
                  <a:gd name="connsiteX1" fmla="*/ 182023 w 266700"/>
                  <a:gd name="connsiteY1" fmla="*/ 293942 h 304800"/>
                  <a:gd name="connsiteX2" fmla="*/ 226790 w 266700"/>
                  <a:gd name="connsiteY2" fmla="*/ 226790 h 304800"/>
                  <a:gd name="connsiteX3" fmla="*/ 268796 w 266700"/>
                  <a:gd name="connsiteY3" fmla="*/ 126016 h 304800"/>
                  <a:gd name="connsiteX4" fmla="*/ 134398 w 266700"/>
                  <a:gd name="connsiteY4" fmla="*/ 0 h 304800"/>
                  <a:gd name="connsiteX5" fmla="*/ 0 w 266700"/>
                  <a:gd name="connsiteY5" fmla="*/ 126016 h 304800"/>
                  <a:gd name="connsiteX6" fmla="*/ 42005 w 266700"/>
                  <a:gd name="connsiteY6" fmla="*/ 226790 h 304800"/>
                  <a:gd name="connsiteX7" fmla="*/ 86773 w 266700"/>
                  <a:gd name="connsiteY7" fmla="*/ 293942 h 304800"/>
                  <a:gd name="connsiteX8" fmla="*/ 86773 w 266700"/>
                  <a:gd name="connsiteY8" fmla="*/ 31337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304800">
                    <a:moveTo>
                      <a:pt x="182023" y="313372"/>
                    </a:moveTo>
                    <a:lnTo>
                      <a:pt x="182023" y="293942"/>
                    </a:lnTo>
                    <a:cubicBezTo>
                      <a:pt x="182023" y="260604"/>
                      <a:pt x="201168" y="251650"/>
                      <a:pt x="226790" y="226790"/>
                    </a:cubicBezTo>
                    <a:cubicBezTo>
                      <a:pt x="249936" y="204407"/>
                      <a:pt x="268796" y="169926"/>
                      <a:pt x="268796" y="126016"/>
                    </a:cubicBezTo>
                    <a:cubicBezTo>
                      <a:pt x="268796" y="56388"/>
                      <a:pt x="206121" y="0"/>
                      <a:pt x="134398" y="0"/>
                    </a:cubicBezTo>
                    <a:cubicBezTo>
                      <a:pt x="62674" y="0"/>
                      <a:pt x="0" y="56388"/>
                      <a:pt x="0" y="126016"/>
                    </a:cubicBezTo>
                    <a:cubicBezTo>
                      <a:pt x="0" y="170021"/>
                      <a:pt x="18860" y="204407"/>
                      <a:pt x="42005" y="226790"/>
                    </a:cubicBezTo>
                    <a:cubicBezTo>
                      <a:pt x="67723" y="251746"/>
                      <a:pt x="86773" y="260604"/>
                      <a:pt x="86773" y="293942"/>
                    </a:cubicBezTo>
                    <a:lnTo>
                      <a:pt x="86773" y="313372"/>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6" name="Freeform: Shape 12">
                <a:extLst>
                  <a:ext uri="{FF2B5EF4-FFF2-40B4-BE49-F238E27FC236}">
                    <a16:creationId xmlns:a16="http://schemas.microsoft.com/office/drawing/2014/main" id="{CFE08FB7-16D6-45CF-A593-60EB5F9FD223}"/>
                  </a:ext>
                </a:extLst>
              </p:cNvPr>
              <p:cNvSpPr/>
              <p:nvPr/>
            </p:nvSpPr>
            <p:spPr>
              <a:xfrm>
                <a:off x="6038945" y="3605308"/>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7" name="Freeform: Shape 13">
                <a:extLst>
                  <a:ext uri="{FF2B5EF4-FFF2-40B4-BE49-F238E27FC236}">
                    <a16:creationId xmlns:a16="http://schemas.microsoft.com/office/drawing/2014/main" id="{C0439340-B3D4-42F5-BF96-7BF930122155}"/>
                  </a:ext>
                </a:extLst>
              </p:cNvPr>
              <p:cNvSpPr/>
              <p:nvPr/>
            </p:nvSpPr>
            <p:spPr>
              <a:xfrm>
                <a:off x="6048470" y="3633883"/>
                <a:ext cx="95250" cy="9525"/>
              </a:xfrm>
              <a:custGeom>
                <a:avLst/>
                <a:gdLst>
                  <a:gd name="connsiteX0" fmla="*/ 95250 w 95250"/>
                  <a:gd name="connsiteY0" fmla="*/ 0 h 9525"/>
                  <a:gd name="connsiteX1" fmla="*/ 76200 w 95250"/>
                  <a:gd name="connsiteY1" fmla="*/ 0 h 9525"/>
                  <a:gd name="connsiteX2" fmla="*/ 66675 w 95250"/>
                  <a:gd name="connsiteY2" fmla="*/ 9525 h 9525"/>
                  <a:gd name="connsiteX3" fmla="*/ 47625 w 95250"/>
                  <a:gd name="connsiteY3" fmla="*/ 9525 h 9525"/>
                  <a:gd name="connsiteX4" fmla="*/ 28575 w 95250"/>
                  <a:gd name="connsiteY4" fmla="*/ 9525 h 9525"/>
                  <a:gd name="connsiteX5" fmla="*/ 19050 w 95250"/>
                  <a:gd name="connsiteY5" fmla="*/ 0 h 9525"/>
                  <a:gd name="connsiteX6" fmla="*/ 0 w 9525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9525">
                    <a:moveTo>
                      <a:pt x="95250" y="0"/>
                    </a:moveTo>
                    <a:lnTo>
                      <a:pt x="76200" y="0"/>
                    </a:lnTo>
                    <a:lnTo>
                      <a:pt x="66675" y="9525"/>
                    </a:lnTo>
                    <a:lnTo>
                      <a:pt x="47625" y="9525"/>
                    </a:lnTo>
                    <a:lnTo>
                      <a:pt x="28575" y="9525"/>
                    </a:lnTo>
                    <a:lnTo>
                      <a:pt x="19050" y="0"/>
                    </a:ln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8" name="Freeform: Shape 15">
                <a:extLst>
                  <a:ext uri="{FF2B5EF4-FFF2-40B4-BE49-F238E27FC236}">
                    <a16:creationId xmlns:a16="http://schemas.microsoft.com/office/drawing/2014/main" id="{CFCD24A2-4016-4A3B-B1A4-F477C788C0E7}"/>
                  </a:ext>
                </a:extLst>
              </p:cNvPr>
              <p:cNvSpPr/>
              <p:nvPr/>
            </p:nvSpPr>
            <p:spPr>
              <a:xfrm>
                <a:off x="6067520" y="3576733"/>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9" name="Freeform: Shape 16">
                <a:extLst>
                  <a:ext uri="{FF2B5EF4-FFF2-40B4-BE49-F238E27FC236}">
                    <a16:creationId xmlns:a16="http://schemas.microsoft.com/office/drawing/2014/main" id="{3CEE25F3-DD52-4E73-B624-E9D366E993CF}"/>
                  </a:ext>
                </a:extLst>
              </p:cNvPr>
              <p:cNvSpPr/>
              <p:nvPr/>
            </p:nvSpPr>
            <p:spPr>
              <a:xfrm>
                <a:off x="6041898" y="3202877"/>
                <a:ext cx="9525" cy="28575"/>
              </a:xfrm>
              <a:custGeom>
                <a:avLst/>
                <a:gdLst>
                  <a:gd name="connsiteX0" fmla="*/ 9811 w 9525"/>
                  <a:gd name="connsiteY0" fmla="*/ 36767 h 28575"/>
                  <a:gd name="connsiteX1" fmla="*/ 0 w 9525"/>
                  <a:gd name="connsiteY1" fmla="*/ 0 h 28575"/>
                </a:gdLst>
                <a:ahLst/>
                <a:cxnLst>
                  <a:cxn ang="0">
                    <a:pos x="connsiteX0" y="connsiteY0"/>
                  </a:cxn>
                  <a:cxn ang="0">
                    <a:pos x="connsiteX1" y="connsiteY1"/>
                  </a:cxn>
                </a:cxnLst>
                <a:rect l="l" t="t" r="r" b="b"/>
                <a:pathLst>
                  <a:path w="9525" h="28575">
                    <a:moveTo>
                      <a:pt x="9811" y="36767"/>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0" name="Freeform: Shape 17">
                <a:extLst>
                  <a:ext uri="{FF2B5EF4-FFF2-40B4-BE49-F238E27FC236}">
                    <a16:creationId xmlns:a16="http://schemas.microsoft.com/office/drawing/2014/main" id="{2D7E12C2-9A4B-4AC5-A375-B6D7A666A670}"/>
                  </a:ext>
                </a:extLst>
              </p:cNvPr>
              <p:cNvSpPr/>
              <p:nvPr/>
            </p:nvSpPr>
            <p:spPr>
              <a:xfrm>
                <a:off x="5947886" y="3257074"/>
                <a:ext cx="19050" cy="19050"/>
              </a:xfrm>
              <a:custGeom>
                <a:avLst/>
                <a:gdLst>
                  <a:gd name="connsiteX0" fmla="*/ 26956 w 19050"/>
                  <a:gd name="connsiteY0" fmla="*/ 26956 h 19050"/>
                  <a:gd name="connsiteX1" fmla="*/ 0 w 19050"/>
                  <a:gd name="connsiteY1" fmla="*/ 0 h 19050"/>
                </a:gdLst>
                <a:ahLst/>
                <a:cxnLst>
                  <a:cxn ang="0">
                    <a:pos x="connsiteX0" y="connsiteY0"/>
                  </a:cxn>
                  <a:cxn ang="0">
                    <a:pos x="connsiteX1" y="connsiteY1"/>
                  </a:cxn>
                </a:cxnLst>
                <a:rect l="l" t="t" r="r" b="b"/>
                <a:pathLst>
                  <a:path w="19050" h="19050">
                    <a:moveTo>
                      <a:pt x="26956" y="26956"/>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1" name="Freeform: Shape 155">
                <a:extLst>
                  <a:ext uri="{FF2B5EF4-FFF2-40B4-BE49-F238E27FC236}">
                    <a16:creationId xmlns:a16="http://schemas.microsoft.com/office/drawing/2014/main" id="{2DC17E5E-291B-4627-82C6-EB8CDBEBCD95}"/>
                  </a:ext>
                </a:extLst>
              </p:cNvPr>
              <p:cNvSpPr/>
              <p:nvPr/>
            </p:nvSpPr>
            <p:spPr>
              <a:xfrm>
                <a:off x="5893689" y="3351086"/>
                <a:ext cx="28575" cy="9525"/>
              </a:xfrm>
              <a:custGeom>
                <a:avLst/>
                <a:gdLst>
                  <a:gd name="connsiteX0" fmla="*/ 36767 w 28575"/>
                  <a:gd name="connsiteY0" fmla="*/ 9811 h 9525"/>
                  <a:gd name="connsiteX1" fmla="*/ 0 w 28575"/>
                  <a:gd name="connsiteY1" fmla="*/ 0 h 9525"/>
                </a:gdLst>
                <a:ahLst/>
                <a:cxnLst>
                  <a:cxn ang="0">
                    <a:pos x="connsiteX0" y="connsiteY0"/>
                  </a:cxn>
                  <a:cxn ang="0">
                    <a:pos x="connsiteX1" y="connsiteY1"/>
                  </a:cxn>
                </a:cxnLst>
                <a:rect l="l" t="t" r="r" b="b"/>
                <a:pathLst>
                  <a:path w="28575" h="9525">
                    <a:moveTo>
                      <a:pt x="36767" y="9811"/>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2" name="Freeform: Shape 156">
                <a:extLst>
                  <a:ext uri="{FF2B5EF4-FFF2-40B4-BE49-F238E27FC236}">
                    <a16:creationId xmlns:a16="http://schemas.microsoft.com/office/drawing/2014/main" id="{50BEEBFC-E8DF-413A-84E1-F5BF74EF1039}"/>
                  </a:ext>
                </a:extLst>
              </p:cNvPr>
              <p:cNvSpPr/>
              <p:nvPr/>
            </p:nvSpPr>
            <p:spPr>
              <a:xfrm>
                <a:off x="5893689" y="3449669"/>
                <a:ext cx="28575" cy="9525"/>
              </a:xfrm>
              <a:custGeom>
                <a:avLst/>
                <a:gdLst>
                  <a:gd name="connsiteX0" fmla="*/ 36767 w 28575"/>
                  <a:gd name="connsiteY0" fmla="*/ 0 h 9525"/>
                  <a:gd name="connsiteX1" fmla="*/ 0 w 28575"/>
                  <a:gd name="connsiteY1" fmla="*/ 9811 h 9525"/>
                </a:gdLst>
                <a:ahLst/>
                <a:cxnLst>
                  <a:cxn ang="0">
                    <a:pos x="connsiteX0" y="connsiteY0"/>
                  </a:cxn>
                  <a:cxn ang="0">
                    <a:pos x="connsiteX1" y="connsiteY1"/>
                  </a:cxn>
                </a:cxnLst>
                <a:rect l="l" t="t" r="r" b="b"/>
                <a:pathLst>
                  <a:path w="28575" h="9525">
                    <a:moveTo>
                      <a:pt x="36767" y="0"/>
                    </a:moveTo>
                    <a:lnTo>
                      <a:pt x="0" y="9811"/>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3" name="Freeform: Shape 157">
                <a:extLst>
                  <a:ext uri="{FF2B5EF4-FFF2-40B4-BE49-F238E27FC236}">
                    <a16:creationId xmlns:a16="http://schemas.microsoft.com/office/drawing/2014/main" id="{F850EFB1-9761-48CF-AA9F-41072D758267}"/>
                  </a:ext>
                </a:extLst>
              </p:cNvPr>
              <p:cNvSpPr/>
              <p:nvPr/>
            </p:nvSpPr>
            <p:spPr>
              <a:xfrm>
                <a:off x="5947886" y="3526536"/>
                <a:ext cx="19050" cy="19050"/>
              </a:xfrm>
              <a:custGeom>
                <a:avLst/>
                <a:gdLst>
                  <a:gd name="connsiteX0" fmla="*/ 26956 w 19050"/>
                  <a:gd name="connsiteY0" fmla="*/ 0 h 19050"/>
                  <a:gd name="connsiteX1" fmla="*/ 0 w 19050"/>
                  <a:gd name="connsiteY1" fmla="*/ 26956 h 19050"/>
                </a:gdLst>
                <a:ahLst/>
                <a:cxnLst>
                  <a:cxn ang="0">
                    <a:pos x="connsiteX0" y="connsiteY0"/>
                  </a:cxn>
                  <a:cxn ang="0">
                    <a:pos x="connsiteX1" y="connsiteY1"/>
                  </a:cxn>
                </a:cxnLst>
                <a:rect l="l" t="t" r="r" b="b"/>
                <a:pathLst>
                  <a:path w="19050" h="19050">
                    <a:moveTo>
                      <a:pt x="26956" y="0"/>
                    </a:moveTo>
                    <a:lnTo>
                      <a:pt x="0" y="26956"/>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4" name="Freeform: Shape 158">
                <a:extLst>
                  <a:ext uri="{FF2B5EF4-FFF2-40B4-BE49-F238E27FC236}">
                    <a16:creationId xmlns:a16="http://schemas.microsoft.com/office/drawing/2014/main" id="{568C8315-881B-4342-8A7C-08A3A2750008}"/>
                  </a:ext>
                </a:extLst>
              </p:cNvPr>
              <p:cNvSpPr/>
              <p:nvPr/>
            </p:nvSpPr>
            <p:spPr>
              <a:xfrm>
                <a:off x="6217348" y="3526536"/>
                <a:ext cx="19050" cy="19050"/>
              </a:xfrm>
              <a:custGeom>
                <a:avLst/>
                <a:gdLst>
                  <a:gd name="connsiteX0" fmla="*/ 0 w 19050"/>
                  <a:gd name="connsiteY0" fmla="*/ 0 h 19050"/>
                  <a:gd name="connsiteX1" fmla="*/ 26956 w 19050"/>
                  <a:gd name="connsiteY1" fmla="*/ 26956 h 19050"/>
                </a:gdLst>
                <a:ahLst/>
                <a:cxnLst>
                  <a:cxn ang="0">
                    <a:pos x="connsiteX0" y="connsiteY0"/>
                  </a:cxn>
                  <a:cxn ang="0">
                    <a:pos x="connsiteX1" y="connsiteY1"/>
                  </a:cxn>
                </a:cxnLst>
                <a:rect l="l" t="t" r="r" b="b"/>
                <a:pathLst>
                  <a:path w="19050" h="19050">
                    <a:moveTo>
                      <a:pt x="0" y="0"/>
                    </a:moveTo>
                    <a:lnTo>
                      <a:pt x="26956" y="26956"/>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5" name="Freeform: Shape 159">
                <a:extLst>
                  <a:ext uri="{FF2B5EF4-FFF2-40B4-BE49-F238E27FC236}">
                    <a16:creationId xmlns:a16="http://schemas.microsoft.com/office/drawing/2014/main" id="{65953527-4118-4725-99CA-C59081700BAB}"/>
                  </a:ext>
                </a:extLst>
              </p:cNvPr>
              <p:cNvSpPr/>
              <p:nvPr/>
            </p:nvSpPr>
            <p:spPr>
              <a:xfrm>
                <a:off x="6261735" y="3449669"/>
                <a:ext cx="28575" cy="9525"/>
              </a:xfrm>
              <a:custGeom>
                <a:avLst/>
                <a:gdLst>
                  <a:gd name="connsiteX0" fmla="*/ 0 w 28575"/>
                  <a:gd name="connsiteY0" fmla="*/ 0 h 9525"/>
                  <a:gd name="connsiteX1" fmla="*/ 36766 w 28575"/>
                  <a:gd name="connsiteY1" fmla="*/ 9811 h 9525"/>
                </a:gdLst>
                <a:ahLst/>
                <a:cxnLst>
                  <a:cxn ang="0">
                    <a:pos x="connsiteX0" y="connsiteY0"/>
                  </a:cxn>
                  <a:cxn ang="0">
                    <a:pos x="connsiteX1" y="connsiteY1"/>
                  </a:cxn>
                </a:cxnLst>
                <a:rect l="l" t="t" r="r" b="b"/>
                <a:pathLst>
                  <a:path w="28575" h="9525">
                    <a:moveTo>
                      <a:pt x="0" y="0"/>
                    </a:moveTo>
                    <a:lnTo>
                      <a:pt x="36766" y="9811"/>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6" name="Freeform: Shape 160">
                <a:extLst>
                  <a:ext uri="{FF2B5EF4-FFF2-40B4-BE49-F238E27FC236}">
                    <a16:creationId xmlns:a16="http://schemas.microsoft.com/office/drawing/2014/main" id="{45A95A96-51FF-4719-8AAF-3A2F8098A5B6}"/>
                  </a:ext>
                </a:extLst>
              </p:cNvPr>
              <p:cNvSpPr/>
              <p:nvPr/>
            </p:nvSpPr>
            <p:spPr>
              <a:xfrm>
                <a:off x="6261735" y="3351086"/>
                <a:ext cx="28575" cy="9525"/>
              </a:xfrm>
              <a:custGeom>
                <a:avLst/>
                <a:gdLst>
                  <a:gd name="connsiteX0" fmla="*/ 0 w 28575"/>
                  <a:gd name="connsiteY0" fmla="*/ 9811 h 9525"/>
                  <a:gd name="connsiteX1" fmla="*/ 36766 w 28575"/>
                  <a:gd name="connsiteY1" fmla="*/ 0 h 9525"/>
                </a:gdLst>
                <a:ahLst/>
                <a:cxnLst>
                  <a:cxn ang="0">
                    <a:pos x="connsiteX0" y="connsiteY0"/>
                  </a:cxn>
                  <a:cxn ang="0">
                    <a:pos x="connsiteX1" y="connsiteY1"/>
                  </a:cxn>
                </a:cxnLst>
                <a:rect l="l" t="t" r="r" b="b"/>
                <a:pathLst>
                  <a:path w="28575" h="9525">
                    <a:moveTo>
                      <a:pt x="0" y="9811"/>
                    </a:moveTo>
                    <a:lnTo>
                      <a:pt x="36766"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7" name="Freeform: Shape 161">
                <a:extLst>
                  <a:ext uri="{FF2B5EF4-FFF2-40B4-BE49-F238E27FC236}">
                    <a16:creationId xmlns:a16="http://schemas.microsoft.com/office/drawing/2014/main" id="{A457B4AE-EE8B-4F87-8217-62F974A1AE48}"/>
                  </a:ext>
                </a:extLst>
              </p:cNvPr>
              <p:cNvSpPr/>
              <p:nvPr/>
            </p:nvSpPr>
            <p:spPr>
              <a:xfrm>
                <a:off x="6217348" y="3257074"/>
                <a:ext cx="19050" cy="19050"/>
              </a:xfrm>
              <a:custGeom>
                <a:avLst/>
                <a:gdLst>
                  <a:gd name="connsiteX0" fmla="*/ 0 w 19050"/>
                  <a:gd name="connsiteY0" fmla="*/ 26956 h 19050"/>
                  <a:gd name="connsiteX1" fmla="*/ 26956 w 19050"/>
                  <a:gd name="connsiteY1" fmla="*/ 0 h 19050"/>
                </a:gdLst>
                <a:ahLst/>
                <a:cxnLst>
                  <a:cxn ang="0">
                    <a:pos x="connsiteX0" y="connsiteY0"/>
                  </a:cxn>
                  <a:cxn ang="0">
                    <a:pos x="connsiteX1" y="connsiteY1"/>
                  </a:cxn>
                </a:cxnLst>
                <a:rect l="l" t="t" r="r" b="b"/>
                <a:pathLst>
                  <a:path w="19050" h="19050">
                    <a:moveTo>
                      <a:pt x="0" y="26956"/>
                    </a:moveTo>
                    <a:lnTo>
                      <a:pt x="26956"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8" name="Freeform: Shape 162">
                <a:extLst>
                  <a:ext uri="{FF2B5EF4-FFF2-40B4-BE49-F238E27FC236}">
                    <a16:creationId xmlns:a16="http://schemas.microsoft.com/office/drawing/2014/main" id="{1E7EF458-92E4-47BE-8568-488D05FC105C}"/>
                  </a:ext>
                </a:extLst>
              </p:cNvPr>
              <p:cNvSpPr/>
              <p:nvPr/>
            </p:nvSpPr>
            <p:spPr>
              <a:xfrm>
                <a:off x="6140481" y="3202877"/>
                <a:ext cx="9525" cy="28575"/>
              </a:xfrm>
              <a:custGeom>
                <a:avLst/>
                <a:gdLst>
                  <a:gd name="connsiteX0" fmla="*/ 0 w 9525"/>
                  <a:gd name="connsiteY0" fmla="*/ 36767 h 28575"/>
                  <a:gd name="connsiteX1" fmla="*/ 9811 w 9525"/>
                  <a:gd name="connsiteY1" fmla="*/ 0 h 28575"/>
                </a:gdLst>
                <a:ahLst/>
                <a:cxnLst>
                  <a:cxn ang="0">
                    <a:pos x="connsiteX0" y="connsiteY0"/>
                  </a:cxn>
                  <a:cxn ang="0">
                    <a:pos x="connsiteX1" y="connsiteY1"/>
                  </a:cxn>
                </a:cxnLst>
                <a:rect l="l" t="t" r="r" b="b"/>
                <a:pathLst>
                  <a:path w="9525" h="28575">
                    <a:moveTo>
                      <a:pt x="0" y="36767"/>
                    </a:moveTo>
                    <a:lnTo>
                      <a:pt x="9811"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grpSp>
      </p:grpSp>
      <p:sp>
        <p:nvSpPr>
          <p:cNvPr id="4" name="Rectangle 3">
            <a:extLst>
              <a:ext uri="{FF2B5EF4-FFF2-40B4-BE49-F238E27FC236}">
                <a16:creationId xmlns:a16="http://schemas.microsoft.com/office/drawing/2014/main" id="{32D0D937-7B37-4F0A-B13F-4BEF1A585AC5}"/>
              </a:ext>
            </a:extLst>
          </p:cNvPr>
          <p:cNvSpPr/>
          <p:nvPr/>
        </p:nvSpPr>
        <p:spPr>
          <a:xfrm>
            <a:off x="2638484" y="172651"/>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Pressures on Clinical Trial Sites</a:t>
            </a:r>
            <a:endParaRPr lang="en-US" kern="0" dirty="0">
              <a:solidFill>
                <a:schemeClr val="bg1"/>
              </a:solidFill>
            </a:endParaRPr>
          </a:p>
        </p:txBody>
      </p:sp>
      <p:pic>
        <p:nvPicPr>
          <p:cNvPr id="48" name="Picture 47">
            <a:extLst>
              <a:ext uri="{FF2B5EF4-FFF2-40B4-BE49-F238E27FC236}">
                <a16:creationId xmlns:a16="http://schemas.microsoft.com/office/drawing/2014/main" id="{9A0C2C76-6EE0-459C-8DB5-DD432DD691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9" name="Rectangle 48">
            <a:extLst>
              <a:ext uri="{FF2B5EF4-FFF2-40B4-BE49-F238E27FC236}">
                <a16:creationId xmlns:a16="http://schemas.microsoft.com/office/drawing/2014/main" id="{9B994DD1-B590-41A3-B6E3-99B5395BF9BD}"/>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505B471-B910-46FB-867B-1B7B0D7F1283}"/>
              </a:ext>
            </a:extLst>
          </p:cNvPr>
          <p:cNvSpPr/>
          <p:nvPr/>
        </p:nvSpPr>
        <p:spPr>
          <a:xfrm>
            <a:off x="1978862" y="129488"/>
            <a:ext cx="797134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Pressures on Clinical Trial Sites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45323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0EF5074-C7A8-B441-AC2E-EF7956FC0FB3}"/>
              </a:ext>
            </a:extLst>
          </p:cNvPr>
          <p:cNvGrpSpPr/>
          <p:nvPr/>
        </p:nvGrpSpPr>
        <p:grpSpPr>
          <a:xfrm>
            <a:off x="661217" y="1585258"/>
            <a:ext cx="9622033" cy="4483079"/>
            <a:chOff x="2302547" y="1740163"/>
            <a:chExt cx="7586903" cy="3522457"/>
          </a:xfrm>
        </p:grpSpPr>
        <p:grpSp>
          <p:nvGrpSpPr>
            <p:cNvPr id="22" name="Group 21">
              <a:extLst>
                <a:ext uri="{FF2B5EF4-FFF2-40B4-BE49-F238E27FC236}">
                  <a16:creationId xmlns:a16="http://schemas.microsoft.com/office/drawing/2014/main" id="{CF07324B-B234-4DB7-A8FB-9817DF1B3C8A}"/>
                </a:ext>
              </a:extLst>
            </p:cNvPr>
            <p:cNvGrpSpPr/>
            <p:nvPr/>
          </p:nvGrpSpPr>
          <p:grpSpPr>
            <a:xfrm>
              <a:off x="2302547" y="2428494"/>
              <a:ext cx="2537460" cy="2791206"/>
              <a:chOff x="7173557" y="1372901"/>
              <a:chExt cx="3383280" cy="3383280"/>
            </a:xfrm>
            <a:solidFill>
              <a:srgbClr val="F0EEEF"/>
            </a:solidFill>
          </p:grpSpPr>
          <p:graphicFrame>
            <p:nvGraphicFramePr>
              <p:cNvPr id="37" name="Chart 36">
                <a:extLst>
                  <a:ext uri="{FF2B5EF4-FFF2-40B4-BE49-F238E27FC236}">
                    <a16:creationId xmlns:a16="http://schemas.microsoft.com/office/drawing/2014/main" id="{B34799E9-34B5-41B0-A353-BA5529CF775F}"/>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Shape 34">
                <a:extLst>
                  <a:ext uri="{FF2B5EF4-FFF2-40B4-BE49-F238E27FC236}">
                    <a16:creationId xmlns:a16="http://schemas.microsoft.com/office/drawing/2014/main" id="{252D864C-C478-44FA-A184-3442A4A63C80}"/>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68580" tIns="34291" rIns="68580" bIns="34291"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4051" b="1" dirty="0"/>
              </a:p>
            </p:txBody>
          </p:sp>
        </p:grpSp>
        <p:grpSp>
          <p:nvGrpSpPr>
            <p:cNvPr id="23" name="Group 22">
              <a:extLst>
                <a:ext uri="{FF2B5EF4-FFF2-40B4-BE49-F238E27FC236}">
                  <a16:creationId xmlns:a16="http://schemas.microsoft.com/office/drawing/2014/main" id="{21A27458-2AC8-4B22-9561-CA9B8A09AF0E}"/>
                </a:ext>
              </a:extLst>
            </p:cNvPr>
            <p:cNvGrpSpPr/>
            <p:nvPr/>
          </p:nvGrpSpPr>
          <p:grpSpPr>
            <a:xfrm>
              <a:off x="4837392" y="2428494"/>
              <a:ext cx="2537460" cy="2791206"/>
              <a:chOff x="7173557" y="1372901"/>
              <a:chExt cx="3383280" cy="3383280"/>
            </a:xfrm>
            <a:solidFill>
              <a:srgbClr val="F0EEEF"/>
            </a:solidFill>
          </p:grpSpPr>
          <p:graphicFrame>
            <p:nvGraphicFramePr>
              <p:cNvPr id="35" name="Chart 34">
                <a:extLst>
                  <a:ext uri="{FF2B5EF4-FFF2-40B4-BE49-F238E27FC236}">
                    <a16:creationId xmlns:a16="http://schemas.microsoft.com/office/drawing/2014/main" id="{4F0E1DD4-6845-4ED7-BFB0-C2C73936FAC3}"/>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4"/>
              </a:graphicData>
            </a:graphic>
          </p:graphicFrame>
          <p:sp>
            <p:nvSpPr>
              <p:cNvPr id="36" name="Freeform: Shape 37">
                <a:extLst>
                  <a:ext uri="{FF2B5EF4-FFF2-40B4-BE49-F238E27FC236}">
                    <a16:creationId xmlns:a16="http://schemas.microsoft.com/office/drawing/2014/main" id="{A3EE6781-1E44-447B-893E-7DE0B85F5032}"/>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68580" tIns="34291" rIns="68580" bIns="34291"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4051" b="1" dirty="0"/>
              </a:p>
            </p:txBody>
          </p:sp>
        </p:grpSp>
        <p:grpSp>
          <p:nvGrpSpPr>
            <p:cNvPr id="24" name="Group 23">
              <a:extLst>
                <a:ext uri="{FF2B5EF4-FFF2-40B4-BE49-F238E27FC236}">
                  <a16:creationId xmlns:a16="http://schemas.microsoft.com/office/drawing/2014/main" id="{CA0C8AE4-5E1A-45B9-B4FC-28727A568BEA}"/>
                </a:ext>
              </a:extLst>
            </p:cNvPr>
            <p:cNvGrpSpPr/>
            <p:nvPr/>
          </p:nvGrpSpPr>
          <p:grpSpPr>
            <a:xfrm>
              <a:off x="7186827" y="2428494"/>
              <a:ext cx="2537460" cy="2791206"/>
              <a:chOff x="7173557" y="1372901"/>
              <a:chExt cx="3383280" cy="3383280"/>
            </a:xfrm>
            <a:solidFill>
              <a:srgbClr val="F0EEEF"/>
            </a:solidFill>
          </p:grpSpPr>
          <p:graphicFrame>
            <p:nvGraphicFramePr>
              <p:cNvPr id="33" name="Chart 32">
                <a:extLst>
                  <a:ext uri="{FF2B5EF4-FFF2-40B4-BE49-F238E27FC236}">
                    <a16:creationId xmlns:a16="http://schemas.microsoft.com/office/drawing/2014/main" id="{E49AAC1B-4465-4269-BE0A-1F9AEDF670EF}"/>
                  </a:ext>
                </a:extLst>
              </p:cNvPr>
              <p:cNvGraphicFramePr/>
              <p:nvPr/>
            </p:nvGraphicFramePr>
            <p:xfrm>
              <a:off x="7173557" y="1372901"/>
              <a:ext cx="3383280" cy="3383280"/>
            </p:xfrm>
            <a:graphic>
              <a:graphicData uri="http://schemas.openxmlformats.org/drawingml/2006/chart">
                <c:chart xmlns:c="http://schemas.openxmlformats.org/drawingml/2006/chart" xmlns:r="http://schemas.openxmlformats.org/officeDocument/2006/relationships" r:id="rId5"/>
              </a:graphicData>
            </a:graphic>
          </p:graphicFrame>
          <p:sp>
            <p:nvSpPr>
              <p:cNvPr id="34" name="Freeform: Shape 40">
                <a:extLst>
                  <a:ext uri="{FF2B5EF4-FFF2-40B4-BE49-F238E27FC236}">
                    <a16:creationId xmlns:a16="http://schemas.microsoft.com/office/drawing/2014/main" id="{71E95DBE-E844-402E-AA2C-FB9A37F5DF34}"/>
                  </a:ext>
                </a:extLst>
              </p:cNvPr>
              <p:cNvSpPr>
                <a:spLocks/>
              </p:cNvSpPr>
              <p:nvPr/>
            </p:nvSpPr>
            <p:spPr bwMode="auto">
              <a:xfrm>
                <a:off x="7173557" y="1372901"/>
                <a:ext cx="3383280" cy="3383280"/>
              </a:xfrm>
              <a:custGeom>
                <a:avLst/>
                <a:gdLst>
                  <a:gd name="connsiteX0" fmla="*/ 1691386 w 3383280"/>
                  <a:gd name="connsiteY0" fmla="*/ 568025 h 3383280"/>
                  <a:gd name="connsiteX1" fmla="*/ 1804116 w 3383280"/>
                  <a:gd name="connsiteY1" fmla="*/ 598073 h 3383280"/>
                  <a:gd name="connsiteX2" fmla="*/ 2577513 w 3383280"/>
                  <a:gd name="connsiteY2" fmla="*/ 1044204 h 3383280"/>
                  <a:gd name="connsiteX3" fmla="*/ 2690328 w 3383280"/>
                  <a:gd name="connsiteY3" fmla="*/ 1239089 h 3383280"/>
                  <a:gd name="connsiteX4" fmla="*/ 2690328 w 3383280"/>
                  <a:gd name="connsiteY4" fmla="*/ 2132030 h 3383280"/>
                  <a:gd name="connsiteX5" fmla="*/ 2577513 w 3383280"/>
                  <a:gd name="connsiteY5" fmla="*/ 2326237 h 3383280"/>
                  <a:gd name="connsiteX6" fmla="*/ 1804116 w 3383280"/>
                  <a:gd name="connsiteY6" fmla="*/ 2773047 h 3383280"/>
                  <a:gd name="connsiteX7" fmla="*/ 1579165 w 3383280"/>
                  <a:gd name="connsiteY7" fmla="*/ 2773047 h 3383280"/>
                  <a:gd name="connsiteX8" fmla="*/ 805089 w 3383280"/>
                  <a:gd name="connsiteY8" fmla="*/ 2326237 h 3383280"/>
                  <a:gd name="connsiteX9" fmla="*/ 692953 w 3383280"/>
                  <a:gd name="connsiteY9" fmla="*/ 2132030 h 3383280"/>
                  <a:gd name="connsiteX10" fmla="*/ 692953 w 3383280"/>
                  <a:gd name="connsiteY10" fmla="*/ 1239089 h 3383280"/>
                  <a:gd name="connsiteX11" fmla="*/ 805089 w 3383280"/>
                  <a:gd name="connsiteY11" fmla="*/ 1044204 h 3383280"/>
                  <a:gd name="connsiteX12" fmla="*/ 1579165 w 3383280"/>
                  <a:gd name="connsiteY12" fmla="*/ 598073 h 3383280"/>
                  <a:gd name="connsiteX13" fmla="*/ 1691386 w 3383280"/>
                  <a:gd name="connsiteY13" fmla="*/ 568025 h 3383280"/>
                  <a:gd name="connsiteX14" fmla="*/ 1691333 w 3383280"/>
                  <a:gd name="connsiteY14" fmla="*/ 336370 h 3383280"/>
                  <a:gd name="connsiteX15" fmla="*/ 1555850 w 3383280"/>
                  <a:gd name="connsiteY15" fmla="*/ 372646 h 3383280"/>
                  <a:gd name="connsiteX16" fmla="*/ 621315 w 3383280"/>
                  <a:gd name="connsiteY16" fmla="*/ 911257 h 3383280"/>
                  <a:gd name="connsiteX17" fmla="*/ 485934 w 3383280"/>
                  <a:gd name="connsiteY17" fmla="*/ 1146540 h 3383280"/>
                  <a:gd name="connsiteX18" fmla="*/ 485934 w 3383280"/>
                  <a:gd name="connsiteY18" fmla="*/ 2224580 h 3383280"/>
                  <a:gd name="connsiteX19" fmla="*/ 621315 w 3383280"/>
                  <a:gd name="connsiteY19" fmla="*/ 2459043 h 3383280"/>
                  <a:gd name="connsiteX20" fmla="*/ 1555850 w 3383280"/>
                  <a:gd name="connsiteY20" fmla="*/ 2998473 h 3383280"/>
                  <a:gd name="connsiteX21" fmla="*/ 1827431 w 3383280"/>
                  <a:gd name="connsiteY21" fmla="*/ 2998473 h 3383280"/>
                  <a:gd name="connsiteX22" fmla="*/ 2761146 w 3383280"/>
                  <a:gd name="connsiteY22" fmla="*/ 2459043 h 3383280"/>
                  <a:gd name="connsiteX23" fmla="*/ 2897347 w 3383280"/>
                  <a:gd name="connsiteY23" fmla="*/ 2224580 h 3383280"/>
                  <a:gd name="connsiteX24" fmla="*/ 2897347 w 3383280"/>
                  <a:gd name="connsiteY24" fmla="*/ 1146540 h 3383280"/>
                  <a:gd name="connsiteX25" fmla="*/ 2761146 w 3383280"/>
                  <a:gd name="connsiteY25" fmla="*/ 911257 h 3383280"/>
                  <a:gd name="connsiteX26" fmla="*/ 1827431 w 3383280"/>
                  <a:gd name="connsiteY26" fmla="*/ 372646 h 3383280"/>
                  <a:gd name="connsiteX27" fmla="*/ 1691333 w 3383280"/>
                  <a:gd name="connsiteY27" fmla="*/ 336370 h 3383280"/>
                  <a:gd name="connsiteX28" fmla="*/ 0 w 3383280"/>
                  <a:gd name="connsiteY28" fmla="*/ 0 h 3383280"/>
                  <a:gd name="connsiteX29" fmla="*/ 3383280 w 3383280"/>
                  <a:gd name="connsiteY29" fmla="*/ 0 h 3383280"/>
                  <a:gd name="connsiteX30" fmla="*/ 3383280 w 3383280"/>
                  <a:gd name="connsiteY30" fmla="*/ 3383280 h 3383280"/>
                  <a:gd name="connsiteX31" fmla="*/ 0 w 3383280"/>
                  <a:gd name="connsiteY31" fmla="*/ 3383280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3280" h="3383280">
                    <a:moveTo>
                      <a:pt x="1691386" y="568025"/>
                    </a:moveTo>
                    <a:cubicBezTo>
                      <a:pt x="1730209" y="568025"/>
                      <a:pt x="1769116" y="578041"/>
                      <a:pt x="1804116" y="598073"/>
                    </a:cubicBezTo>
                    <a:lnTo>
                      <a:pt x="2577513" y="1044204"/>
                    </a:lnTo>
                    <a:cubicBezTo>
                      <a:pt x="2647513" y="1084946"/>
                      <a:pt x="2690328" y="1158962"/>
                      <a:pt x="2690328" y="1239089"/>
                    </a:cubicBezTo>
                    <a:lnTo>
                      <a:pt x="2690328" y="2132030"/>
                    </a:lnTo>
                    <a:cubicBezTo>
                      <a:pt x="2690328" y="2212157"/>
                      <a:pt x="2647513" y="2286173"/>
                      <a:pt x="2577513" y="2326237"/>
                    </a:cubicBezTo>
                    <a:lnTo>
                      <a:pt x="1804116" y="2773047"/>
                    </a:lnTo>
                    <a:cubicBezTo>
                      <a:pt x="1734116" y="2813110"/>
                      <a:pt x="1648485" y="2813110"/>
                      <a:pt x="1579165" y="2773047"/>
                    </a:cubicBezTo>
                    <a:lnTo>
                      <a:pt x="805089" y="2326237"/>
                    </a:lnTo>
                    <a:cubicBezTo>
                      <a:pt x="735769" y="2286173"/>
                      <a:pt x="692953" y="2212157"/>
                      <a:pt x="692953" y="2132030"/>
                    </a:cubicBezTo>
                    <a:lnTo>
                      <a:pt x="692953" y="1239089"/>
                    </a:lnTo>
                    <a:cubicBezTo>
                      <a:pt x="692953" y="1158962"/>
                      <a:pt x="735769" y="1084946"/>
                      <a:pt x="805089" y="1044204"/>
                    </a:cubicBezTo>
                    <a:lnTo>
                      <a:pt x="1579165" y="598073"/>
                    </a:lnTo>
                    <a:cubicBezTo>
                      <a:pt x="1613825" y="578041"/>
                      <a:pt x="1652563" y="568025"/>
                      <a:pt x="1691386" y="568025"/>
                    </a:cubicBezTo>
                    <a:close/>
                    <a:moveTo>
                      <a:pt x="1691333" y="336370"/>
                    </a:moveTo>
                    <a:cubicBezTo>
                      <a:pt x="1644463" y="336370"/>
                      <a:pt x="1597695" y="348462"/>
                      <a:pt x="1555850" y="372646"/>
                    </a:cubicBezTo>
                    <a:lnTo>
                      <a:pt x="621315" y="911257"/>
                    </a:lnTo>
                    <a:cubicBezTo>
                      <a:pt x="537625" y="960445"/>
                      <a:pt x="485934" y="1049803"/>
                      <a:pt x="485934" y="1146540"/>
                    </a:cubicBezTo>
                    <a:lnTo>
                      <a:pt x="485934" y="2224580"/>
                    </a:lnTo>
                    <a:cubicBezTo>
                      <a:pt x="485934" y="2321316"/>
                      <a:pt x="537625" y="2410675"/>
                      <a:pt x="621315" y="2459043"/>
                    </a:cubicBezTo>
                    <a:lnTo>
                      <a:pt x="1555850" y="2998473"/>
                    </a:lnTo>
                    <a:cubicBezTo>
                      <a:pt x="1639540" y="3046841"/>
                      <a:pt x="1742921" y="3046841"/>
                      <a:pt x="1827431" y="2998473"/>
                    </a:cubicBezTo>
                    <a:lnTo>
                      <a:pt x="2761146" y="2459043"/>
                    </a:lnTo>
                    <a:cubicBezTo>
                      <a:pt x="2845656" y="2410675"/>
                      <a:pt x="2897347" y="2321316"/>
                      <a:pt x="2897347" y="2224580"/>
                    </a:cubicBezTo>
                    <a:lnTo>
                      <a:pt x="2897347" y="1146540"/>
                    </a:lnTo>
                    <a:cubicBezTo>
                      <a:pt x="2897347" y="1049803"/>
                      <a:pt x="2845656" y="960445"/>
                      <a:pt x="2761146" y="911257"/>
                    </a:cubicBezTo>
                    <a:lnTo>
                      <a:pt x="1827431" y="372646"/>
                    </a:lnTo>
                    <a:cubicBezTo>
                      <a:pt x="1785176" y="348462"/>
                      <a:pt x="1738203" y="336370"/>
                      <a:pt x="1691333" y="336370"/>
                    </a:cubicBezTo>
                    <a:close/>
                    <a:moveTo>
                      <a:pt x="0" y="0"/>
                    </a:moveTo>
                    <a:lnTo>
                      <a:pt x="3383280" y="0"/>
                    </a:lnTo>
                    <a:lnTo>
                      <a:pt x="3383280" y="3383280"/>
                    </a:lnTo>
                    <a:lnTo>
                      <a:pt x="0" y="3383280"/>
                    </a:lnTo>
                    <a:close/>
                  </a:path>
                </a:pathLst>
              </a:custGeom>
              <a:grpFill/>
              <a:ln>
                <a:noFill/>
              </a:ln>
            </p:spPr>
            <p:txBody>
              <a:bodyPr vert="horz" wrap="square" lIns="68580" tIns="34291" rIns="68580" bIns="34291"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sz="4051" b="1" dirty="0"/>
              </a:p>
            </p:txBody>
          </p:sp>
        </p:grpSp>
        <p:sp>
          <p:nvSpPr>
            <p:cNvPr id="25" name="Freeform: Shape 41">
              <a:extLst>
                <a:ext uri="{FF2B5EF4-FFF2-40B4-BE49-F238E27FC236}">
                  <a16:creationId xmlns:a16="http://schemas.microsoft.com/office/drawing/2014/main" id="{C11FDD8B-E4E5-458C-B1FE-75EA26D0ED1B}"/>
                </a:ext>
              </a:extLst>
            </p:cNvPr>
            <p:cNvSpPr>
              <a:spLocks/>
            </p:cNvSpPr>
            <p:nvPr/>
          </p:nvSpPr>
          <p:spPr bwMode="auto">
            <a:xfrm>
              <a:off x="2822261" y="2918568"/>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9" rIns="51435" bIns="2571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4051" b="1" dirty="0">
                  <a:solidFill>
                    <a:schemeClr val="accent2"/>
                  </a:solidFill>
                  <a:latin typeface="Calibri" panose="020F0502020204030204" pitchFamily="34" charset="0"/>
                  <a:cs typeface="Calibri" panose="020F0502020204030204" pitchFamily="34" charset="0"/>
                </a:rPr>
                <a:t>80%</a:t>
              </a:r>
            </a:p>
          </p:txBody>
        </p:sp>
        <p:sp>
          <p:nvSpPr>
            <p:cNvPr id="26" name="Freeform: Shape 72">
              <a:extLst>
                <a:ext uri="{FF2B5EF4-FFF2-40B4-BE49-F238E27FC236}">
                  <a16:creationId xmlns:a16="http://schemas.microsoft.com/office/drawing/2014/main" id="{4D1A3319-E6DC-45EC-9D09-993D030E5431}"/>
                </a:ext>
              </a:extLst>
            </p:cNvPr>
            <p:cNvSpPr>
              <a:spLocks/>
            </p:cNvSpPr>
            <p:nvPr/>
          </p:nvSpPr>
          <p:spPr bwMode="auto">
            <a:xfrm>
              <a:off x="5320561" y="2857500"/>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9" rIns="51435" bIns="2571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4051" b="1" dirty="0">
                  <a:solidFill>
                    <a:schemeClr val="accent1">
                      <a:lumMod val="75000"/>
                    </a:schemeClr>
                  </a:solidFill>
                  <a:latin typeface="Calibri" panose="020F0502020204030204" pitchFamily="34" charset="0"/>
                  <a:cs typeface="Calibri" panose="020F0502020204030204" pitchFamily="34" charset="0"/>
                </a:rPr>
                <a:t>170</a:t>
              </a:r>
            </a:p>
          </p:txBody>
        </p:sp>
        <p:sp>
          <p:nvSpPr>
            <p:cNvPr id="27" name="Freeform: Shape 73">
              <a:extLst>
                <a:ext uri="{FF2B5EF4-FFF2-40B4-BE49-F238E27FC236}">
                  <a16:creationId xmlns:a16="http://schemas.microsoft.com/office/drawing/2014/main" id="{B1E22B3D-BB8C-4BE5-8D7E-F00EA5EB7BAA}"/>
                </a:ext>
              </a:extLst>
            </p:cNvPr>
            <p:cNvSpPr>
              <a:spLocks/>
            </p:cNvSpPr>
            <p:nvPr/>
          </p:nvSpPr>
          <p:spPr bwMode="auto">
            <a:xfrm>
              <a:off x="7708770" y="2918568"/>
              <a:ext cx="1498031" cy="1843932"/>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9" rIns="51435" bIns="25719" numCol="1"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sz="4051" b="1" dirty="0">
                  <a:latin typeface="Calibri" panose="020F0502020204030204" pitchFamily="34" charset="0"/>
                  <a:cs typeface="Calibri" panose="020F0502020204030204" pitchFamily="34" charset="0"/>
                </a:rPr>
                <a:t>20%</a:t>
              </a:r>
            </a:p>
          </p:txBody>
        </p:sp>
        <p:sp>
          <p:nvSpPr>
            <p:cNvPr id="28" name="TextBox 91">
              <a:extLst>
                <a:ext uri="{FF2B5EF4-FFF2-40B4-BE49-F238E27FC236}">
                  <a16:creationId xmlns:a16="http://schemas.microsoft.com/office/drawing/2014/main" id="{FBE4689F-0246-464F-A6F6-9BB0BBDDCB3C}"/>
                </a:ext>
              </a:extLst>
            </p:cNvPr>
            <p:cNvSpPr txBox="1"/>
            <p:nvPr/>
          </p:nvSpPr>
          <p:spPr>
            <a:xfrm>
              <a:off x="2469868" y="1740163"/>
              <a:ext cx="2202816" cy="652933"/>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b="1" cap="all" dirty="0">
                  <a:latin typeface="Calibri" panose="020F0502020204030204" pitchFamily="34" charset="0"/>
                  <a:cs typeface="Calibri" panose="020F0502020204030204" pitchFamily="34" charset="0"/>
                </a:rPr>
                <a:t>More THAN 20 PER MONTH</a:t>
              </a:r>
            </a:p>
          </p:txBody>
        </p:sp>
        <p:sp>
          <p:nvSpPr>
            <p:cNvPr id="29" name="TextBox 89">
              <a:extLst>
                <a:ext uri="{FF2B5EF4-FFF2-40B4-BE49-F238E27FC236}">
                  <a16:creationId xmlns:a16="http://schemas.microsoft.com/office/drawing/2014/main" id="{513D722E-E13B-4BCF-8471-2424146D627D}"/>
                </a:ext>
              </a:extLst>
            </p:cNvPr>
            <p:cNvSpPr txBox="1"/>
            <p:nvPr/>
          </p:nvSpPr>
          <p:spPr>
            <a:xfrm>
              <a:off x="5172036" y="1740163"/>
              <a:ext cx="2202816" cy="652933"/>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b="1" dirty="0">
                  <a:latin typeface="Calibri" panose="020F0502020204030204" pitchFamily="34" charset="0"/>
                  <a:cs typeface="Calibri" panose="020F0502020204030204" pitchFamily="34" charset="0"/>
                </a:rPr>
                <a:t>AVERAGE PER QUARTER</a:t>
              </a:r>
            </a:p>
          </p:txBody>
        </p:sp>
        <p:sp>
          <p:nvSpPr>
            <p:cNvPr id="30" name="TextBox 87">
              <a:extLst>
                <a:ext uri="{FF2B5EF4-FFF2-40B4-BE49-F238E27FC236}">
                  <a16:creationId xmlns:a16="http://schemas.microsoft.com/office/drawing/2014/main" id="{4FB50488-10EA-43FB-B9D4-E13DC470DF5F}"/>
                </a:ext>
              </a:extLst>
            </p:cNvPr>
            <p:cNvSpPr txBox="1"/>
            <p:nvPr/>
          </p:nvSpPr>
          <p:spPr>
            <a:xfrm>
              <a:off x="7519313" y="2030358"/>
              <a:ext cx="2202816" cy="362741"/>
            </a:xfrm>
            <a:prstGeom prst="rect">
              <a:avLst/>
            </a:prstGeom>
            <a:noFill/>
          </p:spPr>
          <p:txBody>
            <a:bodyPr wrap="square" lIns="0" rIns="0" rtlCol="0" anchor="b">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b="1" cap="all" dirty="0">
                  <a:latin typeface="Calibri" panose="020F0502020204030204" pitchFamily="34" charset="0"/>
                  <a:cs typeface="Calibri" panose="020F0502020204030204" pitchFamily="34" charset="0"/>
                </a:rPr>
                <a:t>REFUSED TO PROCESS</a:t>
              </a:r>
            </a:p>
          </p:txBody>
        </p:sp>
        <p:sp>
          <p:nvSpPr>
            <p:cNvPr id="31" name="Rectangle 30">
              <a:extLst>
                <a:ext uri="{FF2B5EF4-FFF2-40B4-BE49-F238E27FC236}">
                  <a16:creationId xmlns:a16="http://schemas.microsoft.com/office/drawing/2014/main" id="{E0F6FCC5-F8A5-4D46-A2CD-A6175631754B}"/>
                </a:ext>
              </a:extLst>
            </p:cNvPr>
            <p:cNvSpPr/>
            <p:nvPr/>
          </p:nvSpPr>
          <p:spPr>
            <a:xfrm>
              <a:off x="3368101" y="4899606"/>
              <a:ext cx="3607870" cy="36274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b="1" dirty="0">
                  <a:latin typeface="Calibri" panose="020F0502020204030204" pitchFamily="34" charset="0"/>
                  <a:cs typeface="Calibri" panose="020F0502020204030204" pitchFamily="34" charset="0"/>
                </a:rPr>
                <a:t>Number of Safety Reports</a:t>
              </a:r>
            </a:p>
          </p:txBody>
        </p:sp>
        <p:sp>
          <p:nvSpPr>
            <p:cNvPr id="32" name="Rectangle 31">
              <a:extLst>
                <a:ext uri="{FF2B5EF4-FFF2-40B4-BE49-F238E27FC236}">
                  <a16:creationId xmlns:a16="http://schemas.microsoft.com/office/drawing/2014/main" id="{3CCDCDE8-B722-544F-BBE3-DDB82E518DBA}"/>
                </a:ext>
              </a:extLst>
            </p:cNvPr>
            <p:cNvSpPr/>
            <p:nvPr/>
          </p:nvSpPr>
          <p:spPr>
            <a:xfrm>
              <a:off x="7351990" y="4899879"/>
              <a:ext cx="2537460" cy="36274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b="1" dirty="0">
                  <a:latin typeface="Calibri" panose="020F0502020204030204" pitchFamily="34" charset="0"/>
                  <a:cs typeface="Calibri" panose="020F0502020204030204" pitchFamily="34" charset="0"/>
                </a:rPr>
                <a:t>Number of Sites</a:t>
              </a:r>
            </a:p>
          </p:txBody>
        </p:sp>
      </p:grpSp>
      <p:sp>
        <p:nvSpPr>
          <p:cNvPr id="40" name="Rectangle 39">
            <a:extLst>
              <a:ext uri="{FF2B5EF4-FFF2-40B4-BE49-F238E27FC236}">
                <a16:creationId xmlns:a16="http://schemas.microsoft.com/office/drawing/2014/main" id="{2251D53D-3C4E-F44F-8C5C-4F4659E73293}"/>
              </a:ext>
            </a:extLst>
          </p:cNvPr>
          <p:cNvSpPr/>
          <p:nvPr/>
        </p:nvSpPr>
        <p:spPr>
          <a:xfrm>
            <a:off x="2638484" y="186665"/>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Why do Sites get Too Many Reports?</a:t>
            </a:r>
            <a:endParaRPr lang="en-US" kern="0" dirty="0">
              <a:solidFill>
                <a:schemeClr val="bg1"/>
              </a:solidFill>
            </a:endParaRPr>
          </a:p>
        </p:txBody>
      </p:sp>
      <p:sp>
        <p:nvSpPr>
          <p:cNvPr id="41" name="Rectangle 40">
            <a:extLst>
              <a:ext uri="{FF2B5EF4-FFF2-40B4-BE49-F238E27FC236}">
                <a16:creationId xmlns:a16="http://schemas.microsoft.com/office/drawing/2014/main" id="{08094CAD-006F-BB44-9579-82DD6DFABB94}"/>
              </a:ext>
            </a:extLst>
          </p:cNvPr>
          <p:cNvSpPr/>
          <p:nvPr/>
        </p:nvSpPr>
        <p:spPr>
          <a:xfrm>
            <a:off x="576071" y="1210057"/>
            <a:ext cx="10114231" cy="4861000"/>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pic>
        <p:nvPicPr>
          <p:cNvPr id="42" name="Picture 41">
            <a:extLst>
              <a:ext uri="{FF2B5EF4-FFF2-40B4-BE49-F238E27FC236}">
                <a16:creationId xmlns:a16="http://schemas.microsoft.com/office/drawing/2014/main" id="{C74E908F-4E75-4546-BFCC-F41B6118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3" name="Rectangle 42">
            <a:extLst>
              <a:ext uri="{FF2B5EF4-FFF2-40B4-BE49-F238E27FC236}">
                <a16:creationId xmlns:a16="http://schemas.microsoft.com/office/drawing/2014/main" id="{0E040797-4EEC-4B45-A7A9-A31AE30C9566}"/>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E5116F6-4F98-4920-9FD9-D51A02F4574E}"/>
              </a:ext>
            </a:extLst>
          </p:cNvPr>
          <p:cNvSpPr/>
          <p:nvPr/>
        </p:nvSpPr>
        <p:spPr>
          <a:xfrm>
            <a:off x="1978862" y="139998"/>
            <a:ext cx="797134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Why do Sites get Too Many Reports?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81980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50CFD7-D3B7-0049-A167-CF6FED0D5EB7}"/>
              </a:ext>
            </a:extLst>
          </p:cNvPr>
          <p:cNvSpPr/>
          <p:nvPr/>
        </p:nvSpPr>
        <p:spPr>
          <a:xfrm>
            <a:off x="2638484" y="144624"/>
            <a:ext cx="10628457" cy="707886"/>
          </a:xfrm>
          <a:prstGeom prst="rect">
            <a:avLst/>
          </a:prstGeom>
        </p:spPr>
        <p:txBody>
          <a:bodyPr wrap="square">
            <a:spAutoFit/>
          </a:bodyPr>
          <a:lstStyle/>
          <a:p>
            <a:pPr>
              <a:defRPr/>
            </a:pPr>
            <a:r>
              <a:rPr lang="en-US" sz="4000" b="1" kern="0" dirty="0">
                <a:solidFill>
                  <a:schemeClr val="bg1"/>
                </a:solidFill>
                <a:latin typeface="Helvetica" pitchFamily="2" charset="0"/>
              </a:rPr>
              <a:t>What is Burden on Site Resources?</a:t>
            </a:r>
            <a:endParaRPr lang="en-US" kern="0" dirty="0">
              <a:solidFill>
                <a:schemeClr val="bg1"/>
              </a:solidFill>
            </a:endParaRPr>
          </a:p>
        </p:txBody>
      </p:sp>
      <p:grpSp>
        <p:nvGrpSpPr>
          <p:cNvPr id="40" name="Group 39">
            <a:extLst>
              <a:ext uri="{FF2B5EF4-FFF2-40B4-BE49-F238E27FC236}">
                <a16:creationId xmlns:a16="http://schemas.microsoft.com/office/drawing/2014/main" id="{7E31D11F-9B5E-BF4E-BCF3-9CC43311ECAD}"/>
              </a:ext>
            </a:extLst>
          </p:cNvPr>
          <p:cNvGrpSpPr/>
          <p:nvPr/>
        </p:nvGrpSpPr>
        <p:grpSpPr>
          <a:xfrm>
            <a:off x="794808" y="1696250"/>
            <a:ext cx="9113691" cy="4537162"/>
            <a:chOff x="465024" y="1711239"/>
            <a:chExt cx="8309821" cy="4537161"/>
          </a:xfrm>
        </p:grpSpPr>
        <p:grpSp>
          <p:nvGrpSpPr>
            <p:cNvPr id="6" name="Group 5">
              <a:extLst>
                <a:ext uri="{FF2B5EF4-FFF2-40B4-BE49-F238E27FC236}">
                  <a16:creationId xmlns:a16="http://schemas.microsoft.com/office/drawing/2014/main" id="{D0845BEF-CE9D-E847-9A1A-ADB9CEE37D79}"/>
                </a:ext>
              </a:extLst>
            </p:cNvPr>
            <p:cNvGrpSpPr/>
            <p:nvPr/>
          </p:nvGrpSpPr>
          <p:grpSpPr>
            <a:xfrm>
              <a:off x="465024" y="1711239"/>
              <a:ext cx="2455409" cy="4537161"/>
              <a:chOff x="3531357" y="-6126227"/>
              <a:chExt cx="5129285" cy="10751449"/>
            </a:xfrm>
          </p:grpSpPr>
          <p:sp>
            <p:nvSpPr>
              <p:cNvPr id="7" name="Shape">
                <a:extLst>
                  <a:ext uri="{FF2B5EF4-FFF2-40B4-BE49-F238E27FC236}">
                    <a16:creationId xmlns:a16="http://schemas.microsoft.com/office/drawing/2014/main" id="{EA4EE7B0-E09A-CD4D-BC75-8439775A364E}"/>
                  </a:ext>
                </a:extLst>
              </p:cNvPr>
              <p:cNvSpPr/>
              <p:nvPr/>
            </p:nvSpPr>
            <p:spPr>
              <a:xfrm>
                <a:off x="4420358" y="-6126227"/>
                <a:ext cx="3364105" cy="8431787"/>
              </a:xfrm>
              <a:custGeom>
                <a:avLst/>
                <a:gdLst/>
                <a:ahLst/>
                <a:cxnLst>
                  <a:cxn ang="0">
                    <a:pos x="wd2" y="hd2"/>
                  </a:cxn>
                  <a:cxn ang="5400000">
                    <a:pos x="wd2" y="hd2"/>
                  </a:cxn>
                  <a:cxn ang="10800000">
                    <a:pos x="wd2" y="hd2"/>
                  </a:cxn>
                  <a:cxn ang="16200000">
                    <a:pos x="wd2" y="hd2"/>
                  </a:cxn>
                </a:cxnLst>
                <a:rect l="0" t="0"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8" name="Circle">
                <a:extLst>
                  <a:ext uri="{FF2B5EF4-FFF2-40B4-BE49-F238E27FC236}">
                    <a16:creationId xmlns:a16="http://schemas.microsoft.com/office/drawing/2014/main" id="{959DF22A-1422-E540-8566-45EE3B086B41}"/>
                  </a:ext>
                </a:extLst>
              </p:cNvPr>
              <p:cNvSpPr/>
              <p:nvPr/>
            </p:nvSpPr>
            <p:spPr>
              <a:xfrm>
                <a:off x="5080757" y="-5427726"/>
                <a:ext cx="2035793" cy="2035791"/>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9" name="Circle">
                <a:extLst>
                  <a:ext uri="{FF2B5EF4-FFF2-40B4-BE49-F238E27FC236}">
                    <a16:creationId xmlns:a16="http://schemas.microsoft.com/office/drawing/2014/main" id="{13F861BF-5440-0A40-9C0F-4430B71F4EEB}"/>
                  </a:ext>
                </a:extLst>
              </p:cNvPr>
              <p:cNvSpPr/>
              <p:nvPr/>
            </p:nvSpPr>
            <p:spPr>
              <a:xfrm>
                <a:off x="5080758" y="-2976626"/>
                <a:ext cx="2035792" cy="2035792"/>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0" name="Circle">
                <a:extLst>
                  <a:ext uri="{FF2B5EF4-FFF2-40B4-BE49-F238E27FC236}">
                    <a16:creationId xmlns:a16="http://schemas.microsoft.com/office/drawing/2014/main" id="{D412365F-5414-754A-8208-87CDBD3F1346}"/>
                  </a:ext>
                </a:extLst>
              </p:cNvPr>
              <p:cNvSpPr/>
              <p:nvPr/>
            </p:nvSpPr>
            <p:spPr>
              <a:xfrm>
                <a:off x="5080758" y="-512826"/>
                <a:ext cx="2035792" cy="2035792"/>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1" name="Shape">
                <a:extLst>
                  <a:ext uri="{FF2B5EF4-FFF2-40B4-BE49-F238E27FC236}">
                    <a16:creationId xmlns:a16="http://schemas.microsoft.com/office/drawing/2014/main" id="{2DD528D0-392A-104B-A48E-2C5936CF78E6}"/>
                  </a:ext>
                </a:extLst>
              </p:cNvPr>
              <p:cNvSpPr/>
              <p:nvPr/>
            </p:nvSpPr>
            <p:spPr>
              <a:xfrm>
                <a:off x="5195058" y="-5313426"/>
                <a:ext cx="1803520" cy="1803559"/>
              </a:xfrm>
              <a:custGeom>
                <a:avLst/>
                <a:gdLst/>
                <a:ahLst/>
                <a:cxnLst>
                  <a:cxn ang="0">
                    <a:pos x="wd2" y="hd2"/>
                  </a:cxn>
                  <a:cxn ang="5400000">
                    <a:pos x="wd2" y="hd2"/>
                  </a:cxn>
                  <a:cxn ang="10800000">
                    <a:pos x="wd2" y="hd2"/>
                  </a:cxn>
                  <a:cxn ang="16200000">
                    <a:pos x="wd2" y="hd2"/>
                  </a:cxn>
                </a:cxnLst>
                <a:rect l="0" t="0"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chemeClr val="accent5">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2" name="Shape">
                <a:extLst>
                  <a:ext uri="{FF2B5EF4-FFF2-40B4-BE49-F238E27FC236}">
                    <a16:creationId xmlns:a16="http://schemas.microsoft.com/office/drawing/2014/main" id="{9243D7B0-6336-084F-ADE7-218BFB270E5A}"/>
                  </a:ext>
                </a:extLst>
              </p:cNvPr>
              <p:cNvSpPr/>
              <p:nvPr/>
            </p:nvSpPr>
            <p:spPr>
              <a:xfrm>
                <a:off x="5410958" y="-50467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5"/>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3" name="Shape">
                <a:extLst>
                  <a:ext uri="{FF2B5EF4-FFF2-40B4-BE49-F238E27FC236}">
                    <a16:creationId xmlns:a16="http://schemas.microsoft.com/office/drawing/2014/main" id="{A72FB161-FC6A-9F45-96E3-F3B5454BA3B6}"/>
                  </a:ext>
                </a:extLst>
              </p:cNvPr>
              <p:cNvSpPr/>
              <p:nvPr/>
            </p:nvSpPr>
            <p:spPr>
              <a:xfrm>
                <a:off x="5195058" y="-28496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4">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4" name="Shape">
                <a:extLst>
                  <a:ext uri="{FF2B5EF4-FFF2-40B4-BE49-F238E27FC236}">
                    <a16:creationId xmlns:a16="http://schemas.microsoft.com/office/drawing/2014/main" id="{75B862FD-006B-F84A-99D0-D6B8E01E9A10}"/>
                  </a:ext>
                </a:extLst>
              </p:cNvPr>
              <p:cNvSpPr/>
              <p:nvPr/>
            </p:nvSpPr>
            <p:spPr>
              <a:xfrm>
                <a:off x="5410958" y="-25829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4"/>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5" name="Shape">
                <a:extLst>
                  <a:ext uri="{FF2B5EF4-FFF2-40B4-BE49-F238E27FC236}">
                    <a16:creationId xmlns:a16="http://schemas.microsoft.com/office/drawing/2014/main" id="{77EACC41-3727-C840-9B29-24AD43A148C5}"/>
                  </a:ext>
                </a:extLst>
              </p:cNvPr>
              <p:cNvSpPr/>
              <p:nvPr/>
            </p:nvSpPr>
            <p:spPr>
              <a:xfrm>
                <a:off x="5195058" y="-3985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6">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6" name="Shape">
                <a:extLst>
                  <a:ext uri="{FF2B5EF4-FFF2-40B4-BE49-F238E27FC236}">
                    <a16:creationId xmlns:a16="http://schemas.microsoft.com/office/drawing/2014/main" id="{9F7BC1A8-1236-7A4B-9B1E-CDD86A7718D4}"/>
                  </a:ext>
                </a:extLst>
              </p:cNvPr>
              <p:cNvSpPr/>
              <p:nvPr/>
            </p:nvSpPr>
            <p:spPr>
              <a:xfrm>
                <a:off x="5410958" y="-1318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6"/>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7" name="Shape">
                <a:extLst>
                  <a:ext uri="{FF2B5EF4-FFF2-40B4-BE49-F238E27FC236}">
                    <a16:creationId xmlns:a16="http://schemas.microsoft.com/office/drawing/2014/main" id="{4D69A8EB-9F6A-D74C-BD52-1D78BF3B2382}"/>
                  </a:ext>
                </a:extLst>
              </p:cNvPr>
              <p:cNvSpPr/>
              <p:nvPr/>
            </p:nvSpPr>
            <p:spPr>
              <a:xfrm>
                <a:off x="7887458" y="-52753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8" name="Shape">
                <a:extLst>
                  <a:ext uri="{FF2B5EF4-FFF2-40B4-BE49-F238E27FC236}">
                    <a16:creationId xmlns:a16="http://schemas.microsoft.com/office/drawing/2014/main" id="{46DC92FE-D2F5-4844-B8B4-EFC2204A560F}"/>
                  </a:ext>
                </a:extLst>
              </p:cNvPr>
              <p:cNvSpPr/>
              <p:nvPr/>
            </p:nvSpPr>
            <p:spPr>
              <a:xfrm>
                <a:off x="7887458" y="-28242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19" name="Shape">
                <a:extLst>
                  <a:ext uri="{FF2B5EF4-FFF2-40B4-BE49-F238E27FC236}">
                    <a16:creationId xmlns:a16="http://schemas.microsoft.com/office/drawing/2014/main" id="{2BCD9B0D-F3A2-F449-954D-C6B1B2D04D78}"/>
                  </a:ext>
                </a:extLst>
              </p:cNvPr>
              <p:cNvSpPr/>
              <p:nvPr/>
            </p:nvSpPr>
            <p:spPr>
              <a:xfrm>
                <a:off x="7887458" y="-3604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0" name="Shape">
                <a:extLst>
                  <a:ext uri="{FF2B5EF4-FFF2-40B4-BE49-F238E27FC236}">
                    <a16:creationId xmlns:a16="http://schemas.microsoft.com/office/drawing/2014/main" id="{7A2EAD59-9549-4A42-9C57-F502E10D4921}"/>
                  </a:ext>
                </a:extLst>
              </p:cNvPr>
              <p:cNvSpPr/>
              <p:nvPr/>
            </p:nvSpPr>
            <p:spPr>
              <a:xfrm>
                <a:off x="3531357" y="-5288026"/>
                <a:ext cx="773185" cy="1739265"/>
              </a:xfrm>
              <a:custGeom>
                <a:avLst/>
                <a:gdLst/>
                <a:ahLst/>
                <a:cxnLst>
                  <a:cxn ang="0">
                    <a:pos x="wd2" y="hd2"/>
                  </a:cxn>
                  <a:cxn ang="5400000">
                    <a:pos x="wd2" y="hd2"/>
                  </a:cxn>
                  <a:cxn ang="10800000">
                    <a:pos x="wd2" y="hd2"/>
                  </a:cxn>
                  <a:cxn ang="16200000">
                    <a:pos x="wd2" y="hd2"/>
                  </a:cxn>
                </a:cxnLst>
                <a:rect l="0" t="0"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1" name="Shape">
                <a:extLst>
                  <a:ext uri="{FF2B5EF4-FFF2-40B4-BE49-F238E27FC236}">
                    <a16:creationId xmlns:a16="http://schemas.microsoft.com/office/drawing/2014/main" id="{320EA4BC-B45A-D143-816B-6014946ED560}"/>
                  </a:ext>
                </a:extLst>
              </p:cNvPr>
              <p:cNvSpPr/>
              <p:nvPr/>
            </p:nvSpPr>
            <p:spPr>
              <a:xfrm>
                <a:off x="3531357" y="-2824226"/>
                <a:ext cx="773185" cy="1739265"/>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2" name="Shape">
                <a:extLst>
                  <a:ext uri="{FF2B5EF4-FFF2-40B4-BE49-F238E27FC236}">
                    <a16:creationId xmlns:a16="http://schemas.microsoft.com/office/drawing/2014/main" id="{5FE24C5A-D515-074D-9D96-C4240F54EEA1}"/>
                  </a:ext>
                </a:extLst>
              </p:cNvPr>
              <p:cNvSpPr/>
              <p:nvPr/>
            </p:nvSpPr>
            <p:spPr>
              <a:xfrm>
                <a:off x="3531357" y="-360427"/>
                <a:ext cx="773185" cy="1739267"/>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3" name="Rectangle">
                <a:extLst>
                  <a:ext uri="{FF2B5EF4-FFF2-40B4-BE49-F238E27FC236}">
                    <a16:creationId xmlns:a16="http://schemas.microsoft.com/office/drawing/2014/main" id="{CE84B41C-42C7-4D4F-8866-D347B3977F9E}"/>
                  </a:ext>
                </a:extLst>
              </p:cNvPr>
              <p:cNvSpPr/>
              <p:nvPr/>
            </p:nvSpPr>
            <p:spPr>
              <a:xfrm>
                <a:off x="5576057" y="2433575"/>
                <a:ext cx="1052323" cy="2191647"/>
              </a:xfrm>
              <a:prstGeom prst="rect">
                <a:avLst/>
              </a:prstGeom>
              <a:solidFill>
                <a:srgbClr val="939496"/>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grpSp>
        <p:sp>
          <p:nvSpPr>
            <p:cNvPr id="24" name="TextBox 23">
              <a:extLst>
                <a:ext uri="{FF2B5EF4-FFF2-40B4-BE49-F238E27FC236}">
                  <a16:creationId xmlns:a16="http://schemas.microsoft.com/office/drawing/2014/main" id="{662C0004-E87D-5547-8202-2CF05FAAA192}"/>
                </a:ext>
              </a:extLst>
            </p:cNvPr>
            <p:cNvSpPr txBox="1"/>
            <p:nvPr/>
          </p:nvSpPr>
          <p:spPr>
            <a:xfrm>
              <a:off x="1465623" y="1959648"/>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25" name="TextBox 24">
              <a:extLst>
                <a:ext uri="{FF2B5EF4-FFF2-40B4-BE49-F238E27FC236}">
                  <a16:creationId xmlns:a16="http://schemas.microsoft.com/office/drawing/2014/main" id="{3F613F56-9858-BB40-BB5B-A267DB64199F}"/>
                </a:ext>
              </a:extLst>
            </p:cNvPr>
            <p:cNvSpPr txBox="1"/>
            <p:nvPr/>
          </p:nvSpPr>
          <p:spPr>
            <a:xfrm>
              <a:off x="1423311" y="3027619"/>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26" name="TextBox 25">
              <a:extLst>
                <a:ext uri="{FF2B5EF4-FFF2-40B4-BE49-F238E27FC236}">
                  <a16:creationId xmlns:a16="http://schemas.microsoft.com/office/drawing/2014/main" id="{4091ECC0-D682-464D-A8D3-60BE3D3A0B3A}"/>
                </a:ext>
              </a:extLst>
            </p:cNvPr>
            <p:cNvSpPr txBox="1"/>
            <p:nvPr/>
          </p:nvSpPr>
          <p:spPr>
            <a:xfrm>
              <a:off x="1448163" y="4113098"/>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3</a:t>
              </a:r>
            </a:p>
          </p:txBody>
        </p:sp>
        <p:grpSp>
          <p:nvGrpSpPr>
            <p:cNvPr id="27" name="Group 26">
              <a:extLst>
                <a:ext uri="{FF2B5EF4-FFF2-40B4-BE49-F238E27FC236}">
                  <a16:creationId xmlns:a16="http://schemas.microsoft.com/office/drawing/2014/main" id="{71930141-B94C-FF4E-856B-09F086F606B4}"/>
                </a:ext>
              </a:extLst>
            </p:cNvPr>
            <p:cNvGrpSpPr/>
            <p:nvPr/>
          </p:nvGrpSpPr>
          <p:grpSpPr>
            <a:xfrm>
              <a:off x="4040920" y="1843077"/>
              <a:ext cx="4733925" cy="788009"/>
              <a:chOff x="4838699" y="999165"/>
              <a:chExt cx="7069878" cy="1050680"/>
            </a:xfrm>
          </p:grpSpPr>
          <p:sp>
            <p:nvSpPr>
              <p:cNvPr id="28" name="Rectangle 27">
                <a:extLst>
                  <a:ext uri="{FF2B5EF4-FFF2-40B4-BE49-F238E27FC236}">
                    <a16:creationId xmlns:a16="http://schemas.microsoft.com/office/drawing/2014/main" id="{9525AFB9-B554-0F45-AA36-68DE2C56467C}"/>
                  </a:ext>
                </a:extLst>
              </p:cNvPr>
              <p:cNvSpPr/>
              <p:nvPr/>
            </p:nvSpPr>
            <p:spPr>
              <a:xfrm>
                <a:off x="4838700" y="1649564"/>
                <a:ext cx="6515099" cy="400281"/>
              </a:xfrm>
              <a:prstGeom prst="rect">
                <a:avLst/>
              </a:prstGeom>
            </p:spPr>
            <p:txBody>
              <a:bodyPr wrap="square">
                <a:spAutoFit/>
              </a:bodyPr>
              <a:lstStyle/>
              <a:p>
                <a:pPr algn="just">
                  <a:defRPr/>
                </a:pPr>
                <a:endParaRPr lang="en-US" sz="1351" noProof="1">
                  <a:solidFill>
                    <a:prstClr val="black"/>
                  </a:solidFill>
                  <a:latin typeface="Calibri" panose="020F0502020204030204"/>
                </a:endParaRPr>
              </a:p>
            </p:txBody>
          </p:sp>
          <p:sp>
            <p:nvSpPr>
              <p:cNvPr id="29" name="Rectangle 28">
                <a:extLst>
                  <a:ext uri="{FF2B5EF4-FFF2-40B4-BE49-F238E27FC236}">
                    <a16:creationId xmlns:a16="http://schemas.microsoft.com/office/drawing/2014/main" id="{66D9291D-5977-D240-B35B-1DA3FB21ECB1}"/>
                  </a:ext>
                </a:extLst>
              </p:cNvPr>
              <p:cNvSpPr/>
              <p:nvPr/>
            </p:nvSpPr>
            <p:spPr>
              <a:xfrm>
                <a:off x="4838699" y="999165"/>
                <a:ext cx="7069878" cy="492443"/>
              </a:xfrm>
              <a:prstGeom prst="rect">
                <a:avLst/>
              </a:prstGeom>
            </p:spPr>
            <p:txBody>
              <a:bodyPr wrap="square" anchor="b">
                <a:spAutoFit/>
              </a:bodyPr>
              <a:lstStyle/>
              <a:p>
                <a:pPr>
                  <a:defRPr/>
                </a:pPr>
                <a:r>
                  <a:rPr lang="en-US" b="1" cap="all" noProof="1">
                    <a:solidFill>
                      <a:prstClr val="black"/>
                    </a:solidFill>
                    <a:latin typeface="Helvetica" pitchFamily="2" charset="0"/>
                  </a:rPr>
                  <a:t>61% SITES &gt; 80 hours/month staff time</a:t>
                </a:r>
              </a:p>
            </p:txBody>
          </p:sp>
        </p:grpSp>
        <p:grpSp>
          <p:nvGrpSpPr>
            <p:cNvPr id="30" name="Group 29">
              <a:extLst>
                <a:ext uri="{FF2B5EF4-FFF2-40B4-BE49-F238E27FC236}">
                  <a16:creationId xmlns:a16="http://schemas.microsoft.com/office/drawing/2014/main" id="{9180DBF0-EB0B-B045-91AA-6859B872ACEE}"/>
                </a:ext>
              </a:extLst>
            </p:cNvPr>
            <p:cNvGrpSpPr/>
            <p:nvPr/>
          </p:nvGrpSpPr>
          <p:grpSpPr>
            <a:xfrm>
              <a:off x="4029075" y="3183642"/>
              <a:ext cx="4374297" cy="850378"/>
              <a:chOff x="4838699" y="1081547"/>
              <a:chExt cx="6532791" cy="1133839"/>
            </a:xfrm>
          </p:grpSpPr>
          <p:sp>
            <p:nvSpPr>
              <p:cNvPr id="31" name="Rectangle 30">
                <a:extLst>
                  <a:ext uri="{FF2B5EF4-FFF2-40B4-BE49-F238E27FC236}">
                    <a16:creationId xmlns:a16="http://schemas.microsoft.com/office/drawing/2014/main" id="{04E874B6-5F70-1744-A408-C9E1352EC9BA}"/>
                  </a:ext>
                </a:extLst>
              </p:cNvPr>
              <p:cNvSpPr/>
              <p:nvPr/>
            </p:nvSpPr>
            <p:spPr>
              <a:xfrm>
                <a:off x="4838700" y="1517758"/>
                <a:ext cx="6515100" cy="697628"/>
              </a:xfrm>
              <a:prstGeom prst="rect">
                <a:avLst/>
              </a:prstGeom>
            </p:spPr>
            <p:txBody>
              <a:bodyPr wrap="square">
                <a:spAutoFit/>
              </a:bodyPr>
              <a:lstStyle/>
              <a:p>
                <a:pPr>
                  <a:defRPr/>
                </a:pPr>
                <a:r>
                  <a:rPr lang="en-US" sz="1400" noProof="1">
                    <a:solidFill>
                      <a:prstClr val="black"/>
                    </a:solidFill>
                    <a:latin typeface="Helvetica" pitchFamily="2" charset="0"/>
                  </a:rPr>
                  <a:t>Range from $17-$39, not including monitoring and annual archiving costs</a:t>
                </a:r>
              </a:p>
            </p:txBody>
          </p:sp>
          <p:sp>
            <p:nvSpPr>
              <p:cNvPr id="32" name="Rectangle 31">
                <a:extLst>
                  <a:ext uri="{FF2B5EF4-FFF2-40B4-BE49-F238E27FC236}">
                    <a16:creationId xmlns:a16="http://schemas.microsoft.com/office/drawing/2014/main" id="{23A7D44E-9B94-1642-A08F-19EADF1A8BB1}"/>
                  </a:ext>
                </a:extLst>
              </p:cNvPr>
              <p:cNvSpPr/>
              <p:nvPr/>
            </p:nvSpPr>
            <p:spPr>
              <a:xfrm>
                <a:off x="4838699" y="1081547"/>
                <a:ext cx="6532791" cy="492444"/>
              </a:xfrm>
              <a:prstGeom prst="rect">
                <a:avLst/>
              </a:prstGeom>
            </p:spPr>
            <p:txBody>
              <a:bodyPr wrap="square" anchor="b">
                <a:spAutoFit/>
              </a:bodyPr>
              <a:lstStyle/>
              <a:p>
                <a:pPr>
                  <a:defRPr/>
                </a:pPr>
                <a:r>
                  <a:rPr lang="en-US" b="1" cap="all" noProof="1">
                    <a:solidFill>
                      <a:prstClr val="black"/>
                    </a:solidFill>
                    <a:latin typeface="Helvetica" pitchFamily="2" charset="0"/>
                  </a:rPr>
                  <a:t>$26 - ACTUAL SITE COSTS PER REPORT</a:t>
                </a:r>
              </a:p>
            </p:txBody>
          </p:sp>
        </p:grpSp>
        <p:grpSp>
          <p:nvGrpSpPr>
            <p:cNvPr id="33" name="Group 32">
              <a:extLst>
                <a:ext uri="{FF2B5EF4-FFF2-40B4-BE49-F238E27FC236}">
                  <a16:creationId xmlns:a16="http://schemas.microsoft.com/office/drawing/2014/main" id="{9A1225B3-5A51-6A4E-85EC-5AAA852C621F}"/>
                </a:ext>
              </a:extLst>
            </p:cNvPr>
            <p:cNvGrpSpPr/>
            <p:nvPr/>
          </p:nvGrpSpPr>
          <p:grpSpPr>
            <a:xfrm>
              <a:off x="4029075" y="4551503"/>
              <a:ext cx="4733926" cy="634932"/>
              <a:chOff x="4838699" y="1213358"/>
              <a:chExt cx="7069879" cy="846575"/>
            </a:xfrm>
          </p:grpSpPr>
          <p:sp>
            <p:nvSpPr>
              <p:cNvPr id="34" name="Rectangle 33">
                <a:extLst>
                  <a:ext uri="{FF2B5EF4-FFF2-40B4-BE49-F238E27FC236}">
                    <a16:creationId xmlns:a16="http://schemas.microsoft.com/office/drawing/2014/main" id="{5F7FFB33-C1E2-494E-A927-29796BFADC69}"/>
                  </a:ext>
                </a:extLst>
              </p:cNvPr>
              <p:cNvSpPr/>
              <p:nvPr/>
            </p:nvSpPr>
            <p:spPr>
              <a:xfrm>
                <a:off x="4838700" y="1649564"/>
                <a:ext cx="6515101" cy="410369"/>
              </a:xfrm>
              <a:prstGeom prst="rect">
                <a:avLst/>
              </a:prstGeom>
            </p:spPr>
            <p:txBody>
              <a:bodyPr wrap="square">
                <a:spAutoFit/>
              </a:bodyPr>
              <a:lstStyle/>
              <a:p>
                <a:pPr algn="just">
                  <a:defRPr/>
                </a:pPr>
                <a:r>
                  <a:rPr lang="en-US" sz="1400" noProof="1">
                    <a:solidFill>
                      <a:prstClr val="black"/>
                    </a:solidFill>
                    <a:latin typeface="Helvetica" pitchFamily="2" charset="0"/>
                  </a:rPr>
                  <a:t>51% Gross Margin per Safety Report </a:t>
                </a:r>
              </a:p>
            </p:txBody>
          </p:sp>
          <p:sp>
            <p:nvSpPr>
              <p:cNvPr id="35" name="Rectangle 34">
                <a:extLst>
                  <a:ext uri="{FF2B5EF4-FFF2-40B4-BE49-F238E27FC236}">
                    <a16:creationId xmlns:a16="http://schemas.microsoft.com/office/drawing/2014/main" id="{EFEFF86F-1BB6-794D-B0C6-14D118C57B1F}"/>
                  </a:ext>
                </a:extLst>
              </p:cNvPr>
              <p:cNvSpPr/>
              <p:nvPr/>
            </p:nvSpPr>
            <p:spPr>
              <a:xfrm>
                <a:off x="4838699" y="1213358"/>
                <a:ext cx="7069879" cy="492442"/>
              </a:xfrm>
              <a:prstGeom prst="rect">
                <a:avLst/>
              </a:prstGeom>
            </p:spPr>
            <p:txBody>
              <a:bodyPr wrap="square" anchor="b">
                <a:spAutoFit/>
              </a:bodyPr>
              <a:lstStyle/>
              <a:p>
                <a:pPr>
                  <a:defRPr/>
                </a:pPr>
                <a:r>
                  <a:rPr lang="en-US" b="1" cap="all" noProof="1">
                    <a:solidFill>
                      <a:prstClr val="black"/>
                    </a:solidFill>
                    <a:latin typeface="Helvetica" pitchFamily="2" charset="0"/>
                  </a:rPr>
                  <a:t>$45 – AVERAGE SITE BUDGET PER REPORT</a:t>
                </a:r>
              </a:p>
            </p:txBody>
          </p:sp>
        </p:grpSp>
        <p:sp>
          <p:nvSpPr>
            <p:cNvPr id="36" name="Oval 35">
              <a:extLst>
                <a:ext uri="{FF2B5EF4-FFF2-40B4-BE49-F238E27FC236}">
                  <a16:creationId xmlns:a16="http://schemas.microsoft.com/office/drawing/2014/main" id="{3EB91FFF-3A0F-0A4B-82D0-6C8446F91FCC}"/>
                </a:ext>
              </a:extLst>
            </p:cNvPr>
            <p:cNvSpPr/>
            <p:nvPr/>
          </p:nvSpPr>
          <p:spPr>
            <a:xfrm>
              <a:off x="3609644" y="1839512"/>
              <a:ext cx="419100" cy="419100"/>
            </a:xfrm>
            <a:prstGeom prst="ellipse">
              <a:avLst/>
            </a:prstGeom>
            <a:solidFill>
              <a:schemeClr val="accent5"/>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37" name="Oval 36">
              <a:extLst>
                <a:ext uri="{FF2B5EF4-FFF2-40B4-BE49-F238E27FC236}">
                  <a16:creationId xmlns:a16="http://schemas.microsoft.com/office/drawing/2014/main" id="{E7B7CAE1-8646-9D49-BCBD-ABBC569A5F6D}"/>
                </a:ext>
              </a:extLst>
            </p:cNvPr>
            <p:cNvSpPr/>
            <p:nvPr/>
          </p:nvSpPr>
          <p:spPr>
            <a:xfrm>
              <a:off x="3609644" y="3180877"/>
              <a:ext cx="419100" cy="419100"/>
            </a:xfrm>
            <a:prstGeom prst="ellipse">
              <a:avLst/>
            </a:prstGeom>
            <a:solidFill>
              <a:schemeClr val="accent4"/>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38" name="Oval 37">
              <a:extLst>
                <a:ext uri="{FF2B5EF4-FFF2-40B4-BE49-F238E27FC236}">
                  <a16:creationId xmlns:a16="http://schemas.microsoft.com/office/drawing/2014/main" id="{6733E4D9-3DEA-8646-854C-978069DD9D26}"/>
                </a:ext>
              </a:extLst>
            </p:cNvPr>
            <p:cNvSpPr/>
            <p:nvPr/>
          </p:nvSpPr>
          <p:spPr>
            <a:xfrm>
              <a:off x="3609644" y="4559313"/>
              <a:ext cx="419100" cy="419100"/>
            </a:xfrm>
            <a:prstGeom prst="ellipse">
              <a:avLst/>
            </a:prstGeom>
            <a:solidFill>
              <a:schemeClr val="accent6"/>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3</a:t>
              </a:r>
            </a:p>
          </p:txBody>
        </p:sp>
        <p:sp>
          <p:nvSpPr>
            <p:cNvPr id="39" name="Rectangle 38">
              <a:extLst>
                <a:ext uri="{FF2B5EF4-FFF2-40B4-BE49-F238E27FC236}">
                  <a16:creationId xmlns:a16="http://schemas.microsoft.com/office/drawing/2014/main" id="{82944808-A64C-1F42-899B-EAFD7B792F50}"/>
                </a:ext>
              </a:extLst>
            </p:cNvPr>
            <p:cNvSpPr/>
            <p:nvPr/>
          </p:nvSpPr>
          <p:spPr>
            <a:xfrm>
              <a:off x="4028745" y="2185711"/>
              <a:ext cx="4224332" cy="523220"/>
            </a:xfrm>
            <a:prstGeom prst="rect">
              <a:avLst/>
            </a:prstGeom>
          </p:spPr>
          <p:txBody>
            <a:bodyPr wrap="square">
              <a:spAutoFit/>
            </a:bodyPr>
            <a:lstStyle/>
            <a:p>
              <a:r>
                <a:rPr lang="en-US" sz="1400" noProof="1">
                  <a:solidFill>
                    <a:prstClr val="black"/>
                  </a:solidFill>
                  <a:latin typeface="Helvetica" pitchFamily="2" charset="0"/>
                </a:rPr>
                <a:t>Including triage, review, forwarding, archiving and monitoring</a:t>
              </a:r>
              <a:endParaRPr lang="en-US" sz="1400" dirty="0">
                <a:latin typeface="Helvetica" pitchFamily="2" charset="0"/>
              </a:endParaRPr>
            </a:p>
          </p:txBody>
        </p:sp>
      </p:grpSp>
      <p:sp>
        <p:nvSpPr>
          <p:cNvPr id="41" name="Rectangle 40">
            <a:extLst>
              <a:ext uri="{FF2B5EF4-FFF2-40B4-BE49-F238E27FC236}">
                <a16:creationId xmlns:a16="http://schemas.microsoft.com/office/drawing/2014/main" id="{A75E2AA6-C561-D146-A2E4-889C37C68801}"/>
              </a:ext>
            </a:extLst>
          </p:cNvPr>
          <p:cNvSpPr/>
          <p:nvPr/>
        </p:nvSpPr>
        <p:spPr>
          <a:xfrm>
            <a:off x="576073" y="1169113"/>
            <a:ext cx="9319436" cy="5101249"/>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pic>
        <p:nvPicPr>
          <p:cNvPr id="42" name="Picture 41">
            <a:extLst>
              <a:ext uri="{FF2B5EF4-FFF2-40B4-BE49-F238E27FC236}">
                <a16:creationId xmlns:a16="http://schemas.microsoft.com/office/drawing/2014/main" id="{2377FC03-3D78-4499-AC63-C1A5249F5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43" name="Rectangle 42">
            <a:extLst>
              <a:ext uri="{FF2B5EF4-FFF2-40B4-BE49-F238E27FC236}">
                <a16:creationId xmlns:a16="http://schemas.microsoft.com/office/drawing/2014/main" id="{08732032-497F-4609-B6E7-993F8CD344C7}"/>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9A619B-92D9-43F7-A3C4-D5720523B31F}"/>
              </a:ext>
            </a:extLst>
          </p:cNvPr>
          <p:cNvSpPr/>
          <p:nvPr/>
        </p:nvSpPr>
        <p:spPr>
          <a:xfrm>
            <a:off x="1978862" y="108467"/>
            <a:ext cx="7971343"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What is Burden on Site Resources?</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0743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015663"/>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Technology</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353884104"/>
      </p:ext>
    </p:extLst>
  </p:cSld>
  <p:clrMapOvr>
    <a:masterClrMapping/>
  </p:clrMapOvr>
  <mc:AlternateContent xmlns:mc="http://schemas.openxmlformats.org/markup-compatibility/2006" xmlns:p14="http://schemas.microsoft.com/office/powerpoint/2010/main">
    <mc:Choice Requires="p14">
      <p:transition spd="slow" p14:dur="2000" advTm="2388"/>
    </mc:Choice>
    <mc:Fallback xmlns="">
      <p:transition spd="slow" advTm="23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3B6DB3-6AD8-4E93-84E1-3CC3A75A5024}"/>
              </a:ext>
            </a:extLst>
          </p:cNvPr>
          <p:cNvSpPr/>
          <p:nvPr/>
        </p:nvSpPr>
        <p:spPr>
          <a:xfrm>
            <a:off x="1648175" y="1591735"/>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Right Information</a:t>
            </a:r>
          </a:p>
        </p:txBody>
      </p:sp>
      <p:sp>
        <p:nvSpPr>
          <p:cNvPr id="21" name="Rectangle 20">
            <a:extLst>
              <a:ext uri="{FF2B5EF4-FFF2-40B4-BE49-F238E27FC236}">
                <a16:creationId xmlns:a16="http://schemas.microsoft.com/office/drawing/2014/main" id="{47CEF334-F09E-43A3-B9E7-E17953F5FAC7}"/>
              </a:ext>
            </a:extLst>
          </p:cNvPr>
          <p:cNvSpPr/>
          <p:nvPr/>
        </p:nvSpPr>
        <p:spPr>
          <a:xfrm>
            <a:off x="1648175" y="2906890"/>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Right Time</a:t>
            </a:r>
          </a:p>
        </p:txBody>
      </p:sp>
      <p:sp>
        <p:nvSpPr>
          <p:cNvPr id="22" name="Rectangle 21">
            <a:extLst>
              <a:ext uri="{FF2B5EF4-FFF2-40B4-BE49-F238E27FC236}">
                <a16:creationId xmlns:a16="http://schemas.microsoft.com/office/drawing/2014/main" id="{A0010B52-F10C-42B4-8C37-25B7910E246F}"/>
              </a:ext>
            </a:extLst>
          </p:cNvPr>
          <p:cNvSpPr/>
          <p:nvPr/>
        </p:nvSpPr>
        <p:spPr>
          <a:xfrm>
            <a:off x="1648175" y="4222044"/>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Right Person</a:t>
            </a:r>
          </a:p>
        </p:txBody>
      </p:sp>
      <p:grpSp>
        <p:nvGrpSpPr>
          <p:cNvPr id="23" name="Group 22">
            <a:extLst>
              <a:ext uri="{FF2B5EF4-FFF2-40B4-BE49-F238E27FC236}">
                <a16:creationId xmlns:a16="http://schemas.microsoft.com/office/drawing/2014/main" id="{9A006488-4C29-4454-9EAE-3409B3DB4CF4}"/>
              </a:ext>
            </a:extLst>
          </p:cNvPr>
          <p:cNvGrpSpPr/>
          <p:nvPr/>
        </p:nvGrpSpPr>
        <p:grpSpPr>
          <a:xfrm>
            <a:off x="468954" y="4099099"/>
            <a:ext cx="1439255" cy="1228023"/>
            <a:chOff x="5085723" y="3084333"/>
            <a:chExt cx="611290" cy="526974"/>
          </a:xfrm>
        </p:grpSpPr>
        <p:sp>
          <p:nvSpPr>
            <p:cNvPr id="24" name="Hexagon 23">
              <a:extLst>
                <a:ext uri="{FF2B5EF4-FFF2-40B4-BE49-F238E27FC236}">
                  <a16:creationId xmlns:a16="http://schemas.microsoft.com/office/drawing/2014/main" id="{F7E2C041-D62D-4333-9C3A-2C27C44820BB}"/>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25" name="Graphic 24">
              <a:extLst>
                <a:ext uri="{FF2B5EF4-FFF2-40B4-BE49-F238E27FC236}">
                  <a16:creationId xmlns:a16="http://schemas.microsoft.com/office/drawing/2014/main" id="{EA3FD0B3-6AD4-44DA-AB24-DA7D18573A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4297" y="3156301"/>
              <a:ext cx="334142" cy="383038"/>
            </a:xfrm>
            <a:prstGeom prst="rect">
              <a:avLst/>
            </a:prstGeom>
          </p:spPr>
        </p:pic>
      </p:grpSp>
      <p:grpSp>
        <p:nvGrpSpPr>
          <p:cNvPr id="26" name="Group 25">
            <a:extLst>
              <a:ext uri="{FF2B5EF4-FFF2-40B4-BE49-F238E27FC236}">
                <a16:creationId xmlns:a16="http://schemas.microsoft.com/office/drawing/2014/main" id="{D3B34EEA-3911-436D-A0FC-9A7D438712B2}"/>
              </a:ext>
            </a:extLst>
          </p:cNvPr>
          <p:cNvGrpSpPr/>
          <p:nvPr/>
        </p:nvGrpSpPr>
        <p:grpSpPr>
          <a:xfrm>
            <a:off x="468954" y="1476970"/>
            <a:ext cx="1439255" cy="1211663"/>
            <a:chOff x="2263445" y="1870205"/>
            <a:chExt cx="611290" cy="526974"/>
          </a:xfrm>
        </p:grpSpPr>
        <p:sp>
          <p:nvSpPr>
            <p:cNvPr id="27" name="Hexagon 26">
              <a:extLst>
                <a:ext uri="{FF2B5EF4-FFF2-40B4-BE49-F238E27FC236}">
                  <a16:creationId xmlns:a16="http://schemas.microsoft.com/office/drawing/2014/main" id="{FA0391A4-6E2D-4964-AEE7-FB9D33F808F7}"/>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28" name="Graphic 27" descr="Open envelope">
              <a:extLst>
                <a:ext uri="{FF2B5EF4-FFF2-40B4-BE49-F238E27FC236}">
                  <a16:creationId xmlns:a16="http://schemas.microsoft.com/office/drawing/2014/main" id="{279C1D00-4534-4D87-8BEA-A4A694C28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243" y="1968986"/>
              <a:ext cx="321694" cy="329413"/>
            </a:xfrm>
            <a:prstGeom prst="rect">
              <a:avLst/>
            </a:prstGeom>
          </p:spPr>
        </p:pic>
      </p:grpSp>
      <p:grpSp>
        <p:nvGrpSpPr>
          <p:cNvPr id="29" name="Group 28">
            <a:extLst>
              <a:ext uri="{FF2B5EF4-FFF2-40B4-BE49-F238E27FC236}">
                <a16:creationId xmlns:a16="http://schemas.microsoft.com/office/drawing/2014/main" id="{C5351FF0-F22B-4FC9-9997-1E6B11122A52}"/>
              </a:ext>
            </a:extLst>
          </p:cNvPr>
          <p:cNvGrpSpPr/>
          <p:nvPr/>
        </p:nvGrpSpPr>
        <p:grpSpPr>
          <a:xfrm>
            <a:off x="468954" y="2766038"/>
            <a:ext cx="1439255" cy="1228023"/>
            <a:chOff x="7908001" y="4279994"/>
            <a:chExt cx="611290" cy="526974"/>
          </a:xfrm>
        </p:grpSpPr>
        <p:sp>
          <p:nvSpPr>
            <p:cNvPr id="30" name="Hexagon 29">
              <a:extLst>
                <a:ext uri="{FF2B5EF4-FFF2-40B4-BE49-F238E27FC236}">
                  <a16:creationId xmlns:a16="http://schemas.microsoft.com/office/drawing/2014/main" id="{10145398-307E-4354-8189-B317F053CE3E}"/>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31" name="Graphic 30">
              <a:extLst>
                <a:ext uri="{FF2B5EF4-FFF2-40B4-BE49-F238E27FC236}">
                  <a16:creationId xmlns:a16="http://schemas.microsoft.com/office/drawing/2014/main" id="{AC8C0111-68BB-46D3-8050-97166B34F2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7955" y="4381832"/>
              <a:ext cx="331382" cy="323298"/>
            </a:xfrm>
            <a:prstGeom prst="rect">
              <a:avLst/>
            </a:prstGeom>
          </p:spPr>
        </p:pic>
      </p:grpSp>
      <p:pic>
        <p:nvPicPr>
          <p:cNvPr id="32" name="Picture 31" descr="Foursquare | The Two-Woman Crusade">
            <a:extLst>
              <a:ext uri="{FF2B5EF4-FFF2-40B4-BE49-F238E27FC236}">
                <a16:creationId xmlns:a16="http://schemas.microsoft.com/office/drawing/2014/main" id="{B8AD979F-C7D3-457B-AB5D-4EEF0F4EA26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363968" y="1377696"/>
            <a:ext cx="4216400" cy="4216400"/>
          </a:xfrm>
          <a:prstGeom prst="rect">
            <a:avLst/>
          </a:prstGeom>
        </p:spPr>
      </p:pic>
      <p:sp>
        <p:nvSpPr>
          <p:cNvPr id="33" name="Rectangle 32">
            <a:extLst>
              <a:ext uri="{FF2B5EF4-FFF2-40B4-BE49-F238E27FC236}">
                <a16:creationId xmlns:a16="http://schemas.microsoft.com/office/drawing/2014/main" id="{B6D40341-0B5F-474F-AA18-AB200DCCD7AB}"/>
              </a:ext>
            </a:extLst>
          </p:cNvPr>
          <p:cNvSpPr/>
          <p:nvPr/>
        </p:nvSpPr>
        <p:spPr>
          <a:xfrm>
            <a:off x="2638484" y="228705"/>
            <a:ext cx="10926417" cy="584775"/>
          </a:xfrm>
          <a:prstGeom prst="rect">
            <a:avLst/>
          </a:prstGeom>
        </p:spPr>
        <p:txBody>
          <a:bodyPr wrap="square">
            <a:spAutoFit/>
          </a:bodyPr>
          <a:lstStyle/>
          <a:p>
            <a:pPr>
              <a:defRPr/>
            </a:pPr>
            <a:r>
              <a:rPr lang="en-US" sz="3200" b="1" kern="0" dirty="0">
                <a:solidFill>
                  <a:schemeClr val="bg1"/>
                </a:solidFill>
                <a:latin typeface="Helvetica" pitchFamily="2" charset="0"/>
              </a:rPr>
              <a:t>What is Precision Global Safety Reporting?</a:t>
            </a:r>
            <a:endParaRPr lang="en-US" sz="3200" kern="0" dirty="0">
              <a:solidFill>
                <a:schemeClr val="bg1"/>
              </a:solidFill>
            </a:endParaRPr>
          </a:p>
        </p:txBody>
      </p:sp>
      <p:sp>
        <p:nvSpPr>
          <p:cNvPr id="17" name="Rectangle 16">
            <a:extLst>
              <a:ext uri="{FF2B5EF4-FFF2-40B4-BE49-F238E27FC236}">
                <a16:creationId xmlns:a16="http://schemas.microsoft.com/office/drawing/2014/main" id="{19C96704-7959-4AE7-8323-311FA1897258}"/>
              </a:ext>
            </a:extLst>
          </p:cNvPr>
          <p:cNvSpPr/>
          <p:nvPr/>
        </p:nvSpPr>
        <p:spPr>
          <a:xfrm>
            <a:off x="7926913" y="5310036"/>
            <a:ext cx="10926417" cy="707886"/>
          </a:xfrm>
          <a:prstGeom prst="rect">
            <a:avLst/>
          </a:prstGeom>
        </p:spPr>
        <p:txBody>
          <a:bodyPr wrap="square">
            <a:spAutoFit/>
          </a:bodyPr>
          <a:lstStyle/>
          <a:p>
            <a:pPr>
              <a:defRPr/>
            </a:pPr>
            <a:r>
              <a:rPr lang="en-US" sz="4000" b="1" kern="0" dirty="0">
                <a:solidFill>
                  <a:srgbClr val="026CB6"/>
                </a:solidFill>
                <a:latin typeface="Helvetica" pitchFamily="2" charset="0"/>
              </a:rPr>
              <a:t> Local Laws</a:t>
            </a:r>
            <a:endParaRPr lang="en-US" kern="0" dirty="0">
              <a:solidFill>
                <a:prstClr val="black"/>
              </a:solidFill>
            </a:endParaRPr>
          </a:p>
        </p:txBody>
      </p:sp>
      <p:pic>
        <p:nvPicPr>
          <p:cNvPr id="18" name="Picture 17">
            <a:extLst>
              <a:ext uri="{FF2B5EF4-FFF2-40B4-BE49-F238E27FC236}">
                <a16:creationId xmlns:a16="http://schemas.microsoft.com/office/drawing/2014/main" id="{4C90D501-B3E6-458E-BC03-41FABD4FFB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19" name="Rectangle 18">
            <a:extLst>
              <a:ext uri="{FF2B5EF4-FFF2-40B4-BE49-F238E27FC236}">
                <a16:creationId xmlns:a16="http://schemas.microsoft.com/office/drawing/2014/main" id="{740249F6-EA78-4DB3-B014-D86958008724}"/>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EEF4A82-2E2D-48CD-8B0C-1288227D660A}"/>
              </a:ext>
            </a:extLst>
          </p:cNvPr>
          <p:cNvSpPr/>
          <p:nvPr/>
        </p:nvSpPr>
        <p:spPr>
          <a:xfrm>
            <a:off x="1978862" y="171529"/>
            <a:ext cx="8194813" cy="461665"/>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Helvetica" pitchFamily="2" charset="0"/>
              </a:rPr>
              <a:t>What is Precision Global Safety Reporting?</a:t>
            </a:r>
            <a:endParaRPr kumimoji="0" lang="en-US"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66409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334462" y="1556248"/>
            <a:ext cx="3574189" cy="646331"/>
          </a:xfrm>
          <a:prstGeom prst="rect">
            <a:avLst/>
          </a:prstGeom>
          <a:noFill/>
        </p:spPr>
        <p:txBody>
          <a:bodyPr wrap="square" rtlCol="0">
            <a:spAutoFit/>
          </a:bodyPr>
          <a:lstStyle/>
          <a:p>
            <a:r>
              <a:rPr lang="en-US" sz="3600" b="1" dirty="0">
                <a:solidFill>
                  <a:srgbClr val="0F75BC"/>
                </a:solidFill>
                <a:latin typeface="Avenir Black" charset="0"/>
                <a:ea typeface="Avenir Black" charset="0"/>
                <a:cs typeface="Avenir Black" charset="0"/>
              </a:rPr>
              <a:t>Disclosure </a:t>
            </a:r>
          </a:p>
        </p:txBody>
      </p:sp>
      <p:sp>
        <p:nvSpPr>
          <p:cNvPr id="2" name="Rectangle 1"/>
          <p:cNvSpPr/>
          <p:nvPr/>
        </p:nvSpPr>
        <p:spPr>
          <a:xfrm>
            <a:off x="439393" y="1301033"/>
            <a:ext cx="639601" cy="74874"/>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9" name="Rectangle 8"/>
          <p:cNvSpPr/>
          <p:nvPr/>
        </p:nvSpPr>
        <p:spPr>
          <a:xfrm>
            <a:off x="439390" y="2512552"/>
            <a:ext cx="9823015" cy="1933863"/>
          </a:xfrm>
          <a:prstGeom prst="rect">
            <a:avLst/>
          </a:prstGeom>
        </p:spPr>
        <p:txBody>
          <a:bodyPr wrap="square">
            <a:spAutoFit/>
          </a:bodyPr>
          <a:lstStyle/>
          <a:p>
            <a:r>
              <a:rPr lang="en-US" sz="2000" dirty="0">
                <a:solidFill>
                  <a:srgbClr val="003A5D"/>
                </a:solidFill>
                <a:latin typeface="Avenir Book" charset="0"/>
                <a:ea typeface="Avenir Book" charset="0"/>
                <a:cs typeface="Avenir Book" charset="0"/>
              </a:rPr>
              <a:t>The presenter(s) for today’s session: </a:t>
            </a:r>
          </a:p>
          <a:p>
            <a:r>
              <a:rPr lang="en-US" sz="2000" b="1" dirty="0"/>
              <a:t>Steven Beales, WCG Clinical</a:t>
            </a:r>
          </a:p>
          <a:p>
            <a:endParaRPr lang="en-US" sz="800" dirty="0">
              <a:solidFill>
                <a:srgbClr val="003A5D"/>
              </a:solidFill>
              <a:latin typeface="Avenir Book" charset="0"/>
              <a:ea typeface="Avenir Book" charset="0"/>
              <a:cs typeface="Avenir Book" charset="0"/>
            </a:endParaRPr>
          </a:p>
          <a:p>
            <a:pPr>
              <a:spcAft>
                <a:spcPts val="1425"/>
              </a:spcAft>
            </a:pPr>
            <a:r>
              <a:rPr lang="en-US" sz="2000" dirty="0">
                <a:solidFill>
                  <a:srgbClr val="003A5D"/>
                </a:solidFill>
                <a:latin typeface="Avenir Book" charset="0"/>
                <a:ea typeface="Avenir Book" charset="0"/>
                <a:cs typeface="Avenir Book" charset="0"/>
              </a:rPr>
              <a:t>X I/We have no relevant financial relationship in relation to this educational activity. </a:t>
            </a:r>
          </a:p>
          <a:p>
            <a:pPr>
              <a:spcAft>
                <a:spcPts val="1425"/>
              </a:spcAft>
            </a:pPr>
            <a:r>
              <a:rPr lang="en-US" sz="2000" dirty="0">
                <a:solidFill>
                  <a:srgbClr val="003A5D"/>
                </a:solidFill>
                <a:latin typeface="Avenir Book" charset="0"/>
                <a:ea typeface="Avenir Book" charset="0"/>
                <a:cs typeface="Avenir Book" charset="0"/>
              </a:rPr>
              <a:t>□ I/We have relevant financial relationship(s) with respect to this educational activity with the following organizations (list here): </a:t>
            </a:r>
          </a:p>
        </p:txBody>
      </p:sp>
    </p:spTree>
    <p:extLst>
      <p:ext uri="{BB962C8B-B14F-4D97-AF65-F5344CB8AC3E}">
        <p14:creationId xmlns:p14="http://schemas.microsoft.com/office/powerpoint/2010/main" val="257675105"/>
      </p:ext>
    </p:extLst>
  </p:cSld>
  <p:clrMapOvr>
    <a:masterClrMapping/>
  </p:clrMapOvr>
  <mc:AlternateContent xmlns:mc="http://schemas.openxmlformats.org/markup-compatibility/2006" xmlns:p14="http://schemas.microsoft.com/office/powerpoint/2010/main">
    <mc:Choice Requires="p14">
      <p:transition spd="slow" p14:dur="2000" advTm="3268"/>
    </mc:Choice>
    <mc:Fallback xmlns="">
      <p:transition spd="slow" advTm="32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AD6F47C-F2F6-034D-AEA9-275F62B28289}"/>
              </a:ext>
            </a:extLst>
          </p:cNvPr>
          <p:cNvSpPr/>
          <p:nvPr/>
        </p:nvSpPr>
        <p:spPr>
          <a:xfrm>
            <a:off x="1130703" y="902034"/>
            <a:ext cx="9470391" cy="5238731"/>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
        <p:nvSpPr>
          <p:cNvPr id="14" name="Title 1">
            <a:extLst>
              <a:ext uri="{FF2B5EF4-FFF2-40B4-BE49-F238E27FC236}">
                <a16:creationId xmlns:a16="http://schemas.microsoft.com/office/drawing/2014/main" id="{26310849-558D-43C6-9885-E6EBCEBC17AD}"/>
              </a:ext>
            </a:extLst>
          </p:cNvPr>
          <p:cNvSpPr txBox="1">
            <a:spLocks/>
          </p:cNvSpPr>
          <p:nvPr/>
        </p:nvSpPr>
        <p:spPr>
          <a:xfrm>
            <a:off x="2652495" y="186664"/>
            <a:ext cx="10081007" cy="609600"/>
          </a:xfrm>
          <a:prstGeom prst="rect">
            <a:avLst/>
          </a:prstGeom>
          <a:ln>
            <a:noFill/>
          </a:ln>
        </p:spPr>
        <p:txBody>
          <a:bodyPr/>
          <a:lstStyle>
            <a:lvl1pPr algn="l" defTabSz="457200" rtl="0" eaLnBrk="1" latinLnBrk="0" hangingPunct="1">
              <a:spcBef>
                <a:spcPct val="0"/>
              </a:spcBef>
              <a:buNone/>
              <a:defRPr lang="en-US" sz="4400" b="1" kern="1200" baseline="0" dirty="0">
                <a:solidFill>
                  <a:srgbClr val="2166B3"/>
                </a:solidFill>
                <a:latin typeface="Arial Narrow" pitchFamily="34" charset="0"/>
                <a:ea typeface="Tahoma" pitchFamily="34" charset="0"/>
                <a:cs typeface="Tahoma" pitchFamily="34" charset="0"/>
              </a:defRPr>
            </a:lvl1pPr>
          </a:lstStyle>
          <a:p>
            <a:pPr defTabSz="457189">
              <a:defRPr/>
            </a:pPr>
            <a:r>
              <a:rPr lang="en-US" sz="3200" dirty="0">
                <a:solidFill>
                  <a:schemeClr val="bg1"/>
                </a:solidFill>
                <a:latin typeface="Helvetica" panose="020B0604020202020204" pitchFamily="34" charset="0"/>
                <a:cs typeface="Helvetica" panose="020B0604020202020204" pitchFamily="34" charset="0"/>
              </a:rPr>
              <a:t>Safety Reporting Quality &amp; Compliance</a:t>
            </a:r>
          </a:p>
        </p:txBody>
      </p:sp>
      <p:sp>
        <p:nvSpPr>
          <p:cNvPr id="15" name="Content Placeholder 2">
            <a:extLst>
              <a:ext uri="{FF2B5EF4-FFF2-40B4-BE49-F238E27FC236}">
                <a16:creationId xmlns:a16="http://schemas.microsoft.com/office/drawing/2014/main" id="{F08AE848-130A-49F0-9665-D9752A705A85}"/>
              </a:ext>
            </a:extLst>
          </p:cNvPr>
          <p:cNvSpPr txBox="1">
            <a:spLocks/>
          </p:cNvSpPr>
          <p:nvPr/>
        </p:nvSpPr>
        <p:spPr>
          <a:xfrm>
            <a:off x="381000" y="932109"/>
            <a:ext cx="8305800" cy="4830763"/>
          </a:xfrm>
          <a:prstGeom prst="rect">
            <a:avLst/>
          </a:prstGeom>
        </p:spPr>
        <p:txBody>
          <a:bodyPr/>
          <a:lstStyle>
            <a:lvl1pPr marL="342900" indent="-342900" algn="l" defTabSz="457200" rtl="0" eaLnBrk="1" latinLnBrk="0" hangingPunct="1">
              <a:spcBef>
                <a:spcPct val="20000"/>
              </a:spcBef>
              <a:buClr>
                <a:srgbClr val="2166B3"/>
              </a:buClr>
              <a:buSzPct val="80000"/>
              <a:buFont typeface="Wingdings 2" pitchFamily="18" charset="2"/>
              <a:buChar char="Â"/>
              <a:defRPr sz="2800" kern="1200">
                <a:solidFill>
                  <a:srgbClr val="404040"/>
                </a:solidFill>
                <a:latin typeface="Arial Narrow" pitchFamily="34" charset="0"/>
                <a:ea typeface="Tahoma" pitchFamily="34" charset="0"/>
                <a:cs typeface="Tahoma" pitchFamily="34" charset="0"/>
              </a:defRPr>
            </a:lvl1pPr>
            <a:lvl2pPr marL="742950" indent="-285750" algn="l" defTabSz="457200" rtl="0" eaLnBrk="1" latinLnBrk="0" hangingPunct="1">
              <a:spcBef>
                <a:spcPct val="20000"/>
              </a:spcBef>
              <a:buFont typeface="Arial"/>
              <a:buChar char="–"/>
              <a:defRPr sz="2400" kern="1200">
                <a:solidFill>
                  <a:srgbClr val="404040"/>
                </a:solidFill>
                <a:latin typeface="Arial Narrow" pitchFamily="34" charset="0"/>
                <a:ea typeface="Tahoma" pitchFamily="34" charset="0"/>
                <a:cs typeface="Tahoma" pitchFamily="34" charset="0"/>
              </a:defRPr>
            </a:lvl2pPr>
            <a:lvl3pPr marL="1143000" indent="-228600" algn="l" defTabSz="457200" rtl="0" eaLnBrk="1" latinLnBrk="0" hangingPunct="1">
              <a:spcBef>
                <a:spcPct val="20000"/>
              </a:spcBef>
              <a:buClr>
                <a:srgbClr val="2166B3"/>
              </a:buClr>
              <a:buSzPct val="80000"/>
              <a:buFont typeface="Wingdings 3" pitchFamily="18" charset="2"/>
              <a:buChar char=""/>
              <a:defRPr sz="2000" kern="1200">
                <a:solidFill>
                  <a:srgbClr val="404040"/>
                </a:solidFill>
                <a:latin typeface="Arial Narrow" pitchFamily="34" charset="0"/>
                <a:ea typeface="Tahoma" pitchFamily="34" charset="0"/>
                <a:cs typeface="Tahoma" pitchFamily="34" charset="0"/>
              </a:defRPr>
            </a:lvl3pPr>
            <a:lvl4pPr marL="1600200" indent="-228600" algn="l" defTabSz="457200" rtl="0" eaLnBrk="1" latinLnBrk="0" hangingPunct="1">
              <a:spcBef>
                <a:spcPct val="20000"/>
              </a:spcBef>
              <a:buFont typeface="Arial"/>
              <a:buChar char="–"/>
              <a:defRPr sz="1800" kern="1200">
                <a:solidFill>
                  <a:srgbClr val="404040"/>
                </a:solidFill>
                <a:latin typeface="Arial Narrow" pitchFamily="34" charset="0"/>
                <a:ea typeface="Tahoma" pitchFamily="34" charset="0"/>
                <a:cs typeface="Tahoma" pitchFamily="34" charset="0"/>
              </a:defRPr>
            </a:lvl4pPr>
            <a:lvl5pPr marL="2057400" indent="-228600" algn="l" defTabSz="457200" rtl="0" eaLnBrk="1" latinLnBrk="0" hangingPunct="1">
              <a:spcBef>
                <a:spcPct val="20000"/>
              </a:spcBef>
              <a:buClr>
                <a:srgbClr val="2166B3"/>
              </a:buClr>
              <a:buFont typeface="Arial"/>
              <a:buChar char="»"/>
              <a:defRPr sz="1800" kern="1200">
                <a:solidFill>
                  <a:srgbClr val="404040"/>
                </a:solidFill>
                <a:latin typeface="Arial Narrow" pitchFamily="34" charset="0"/>
                <a:ea typeface="Tahoma" pitchFamily="34" charset="0"/>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buNone/>
              <a:defRPr/>
            </a:pPr>
            <a:endParaRPr lang="en-US" dirty="0"/>
          </a:p>
          <a:p>
            <a:pPr marL="742932" lvl="1" indent="-285744" defTabSz="457189">
              <a:defRPr/>
            </a:pPr>
            <a:endParaRPr lang="en-US" dirty="0"/>
          </a:p>
          <a:p>
            <a:pPr marL="742932" lvl="1" indent="-285744" defTabSz="457189">
              <a:defRPr/>
            </a:pPr>
            <a:endParaRPr lang="en-US" dirty="0"/>
          </a:p>
          <a:p>
            <a:pPr marL="342891" indent="-342891" defTabSz="457189">
              <a:defRPr/>
            </a:pPr>
            <a:endParaRPr lang="en-US" dirty="0"/>
          </a:p>
        </p:txBody>
      </p:sp>
      <p:pic>
        <p:nvPicPr>
          <p:cNvPr id="16" name="Picture 15">
            <a:extLst>
              <a:ext uri="{FF2B5EF4-FFF2-40B4-BE49-F238E27FC236}">
                <a16:creationId xmlns:a16="http://schemas.microsoft.com/office/drawing/2014/main" id="{53867432-C711-4F1F-8736-E3A1FCDD614B}"/>
              </a:ext>
            </a:extLst>
          </p:cNvPr>
          <p:cNvPicPr>
            <a:picLocks noChangeAspect="1"/>
          </p:cNvPicPr>
          <p:nvPr/>
        </p:nvPicPr>
        <p:blipFill>
          <a:blip r:embed="rId3"/>
          <a:stretch>
            <a:fillRect/>
          </a:stretch>
        </p:blipFill>
        <p:spPr>
          <a:xfrm>
            <a:off x="6071185" y="1383803"/>
            <a:ext cx="3268067" cy="1832384"/>
          </a:xfrm>
          <a:prstGeom prst="rect">
            <a:avLst/>
          </a:prstGeom>
          <a:solidFill>
            <a:srgbClr val="4F81BD"/>
          </a:solidFill>
          <a:ln>
            <a:solidFill>
              <a:srgbClr val="2166B3"/>
            </a:solidFill>
          </a:ln>
        </p:spPr>
      </p:pic>
      <p:pic>
        <p:nvPicPr>
          <p:cNvPr id="17" name="Picture 16">
            <a:extLst>
              <a:ext uri="{FF2B5EF4-FFF2-40B4-BE49-F238E27FC236}">
                <a16:creationId xmlns:a16="http://schemas.microsoft.com/office/drawing/2014/main" id="{5DC9E31B-C1E9-4011-91CA-AE4B3DE94560}"/>
              </a:ext>
            </a:extLst>
          </p:cNvPr>
          <p:cNvPicPr>
            <a:picLocks noChangeAspect="1"/>
          </p:cNvPicPr>
          <p:nvPr/>
        </p:nvPicPr>
        <p:blipFill>
          <a:blip r:embed="rId4"/>
          <a:stretch>
            <a:fillRect/>
          </a:stretch>
        </p:blipFill>
        <p:spPr>
          <a:xfrm>
            <a:off x="6071186" y="3913904"/>
            <a:ext cx="3268065" cy="1629053"/>
          </a:xfrm>
          <a:prstGeom prst="rect">
            <a:avLst/>
          </a:prstGeom>
          <a:solidFill>
            <a:srgbClr val="4F81BD"/>
          </a:solidFill>
          <a:ln>
            <a:solidFill>
              <a:srgbClr val="2166B3"/>
            </a:solidFill>
          </a:ln>
        </p:spPr>
      </p:pic>
      <p:sp>
        <p:nvSpPr>
          <p:cNvPr id="18" name="TextBox 17">
            <a:extLst>
              <a:ext uri="{FF2B5EF4-FFF2-40B4-BE49-F238E27FC236}">
                <a16:creationId xmlns:a16="http://schemas.microsoft.com/office/drawing/2014/main" id="{F6008725-1AA4-47C6-ABCE-5B98CA25AB28}"/>
              </a:ext>
            </a:extLst>
          </p:cNvPr>
          <p:cNvSpPr txBox="1"/>
          <p:nvPr/>
        </p:nvSpPr>
        <p:spPr>
          <a:xfrm>
            <a:off x="6102593" y="3353111"/>
            <a:ext cx="3236659" cy="338554"/>
          </a:xfrm>
          <a:prstGeom prst="rect">
            <a:avLst/>
          </a:prstGeom>
          <a:noFill/>
        </p:spPr>
        <p:txBody>
          <a:bodyPr wrap="square" rtlCol="0">
            <a:spAutoFit/>
          </a:bodyPr>
          <a:lstStyle/>
          <a:p>
            <a:pPr algn="ctr"/>
            <a:r>
              <a:rPr lang="en-US" sz="1600" b="1" dirty="0">
                <a:solidFill>
                  <a:srgbClr val="2166B3"/>
                </a:solidFill>
                <a:latin typeface="Helvetica" panose="020B0604020202020204" pitchFamily="34" charset="0"/>
                <a:cs typeface="Helvetica" panose="020B0604020202020204" pitchFamily="34" charset="0"/>
              </a:rPr>
              <a:t>Volume and target audience</a:t>
            </a:r>
          </a:p>
        </p:txBody>
      </p:sp>
      <p:sp>
        <p:nvSpPr>
          <p:cNvPr id="19" name="TextBox 18">
            <a:extLst>
              <a:ext uri="{FF2B5EF4-FFF2-40B4-BE49-F238E27FC236}">
                <a16:creationId xmlns:a16="http://schemas.microsoft.com/office/drawing/2014/main" id="{895D5BAF-FC29-441F-8E9E-FAD46F71C4F2}"/>
              </a:ext>
            </a:extLst>
          </p:cNvPr>
          <p:cNvSpPr txBox="1"/>
          <p:nvPr/>
        </p:nvSpPr>
        <p:spPr>
          <a:xfrm>
            <a:off x="6071186" y="5610582"/>
            <a:ext cx="3203455" cy="584775"/>
          </a:xfrm>
          <a:prstGeom prst="rect">
            <a:avLst/>
          </a:prstGeom>
          <a:noFill/>
        </p:spPr>
        <p:txBody>
          <a:bodyPr wrap="square" rtlCol="0">
            <a:spAutoFit/>
          </a:bodyPr>
          <a:lstStyle/>
          <a:p>
            <a:pPr algn="ctr"/>
            <a:r>
              <a:rPr lang="en-US" sz="1600" b="1" dirty="0">
                <a:solidFill>
                  <a:srgbClr val="2166B3"/>
                </a:solidFill>
                <a:latin typeface="Helvetica" panose="020B0604020202020204" pitchFamily="34" charset="0"/>
                <a:cs typeface="Helvetica" panose="020B0604020202020204" pitchFamily="34" charset="0"/>
              </a:rPr>
              <a:t>How is the information being consumed?</a:t>
            </a:r>
          </a:p>
        </p:txBody>
      </p:sp>
      <p:pic>
        <p:nvPicPr>
          <p:cNvPr id="20" name="Picture 19">
            <a:extLst>
              <a:ext uri="{FF2B5EF4-FFF2-40B4-BE49-F238E27FC236}">
                <a16:creationId xmlns:a16="http://schemas.microsoft.com/office/drawing/2014/main" id="{72E4E818-6089-42CD-80F3-6A7EA0EE8104}"/>
              </a:ext>
            </a:extLst>
          </p:cNvPr>
          <p:cNvPicPr>
            <a:picLocks noChangeAspect="1"/>
          </p:cNvPicPr>
          <p:nvPr/>
        </p:nvPicPr>
        <p:blipFill>
          <a:blip r:embed="rId5"/>
          <a:stretch>
            <a:fillRect/>
          </a:stretch>
        </p:blipFill>
        <p:spPr>
          <a:xfrm>
            <a:off x="1560121" y="1332636"/>
            <a:ext cx="3239220" cy="2037885"/>
          </a:xfrm>
          <a:prstGeom prst="rect">
            <a:avLst/>
          </a:prstGeom>
        </p:spPr>
      </p:pic>
      <p:sp>
        <p:nvSpPr>
          <p:cNvPr id="21" name="TextBox 20">
            <a:extLst>
              <a:ext uri="{FF2B5EF4-FFF2-40B4-BE49-F238E27FC236}">
                <a16:creationId xmlns:a16="http://schemas.microsoft.com/office/drawing/2014/main" id="{E031FBF5-D1B7-409D-88CE-BDDA89EA7A4F}"/>
              </a:ext>
            </a:extLst>
          </p:cNvPr>
          <p:cNvSpPr txBox="1"/>
          <p:nvPr/>
        </p:nvSpPr>
        <p:spPr>
          <a:xfrm>
            <a:off x="1305291" y="3370522"/>
            <a:ext cx="3806348" cy="338554"/>
          </a:xfrm>
          <a:prstGeom prst="rect">
            <a:avLst/>
          </a:prstGeom>
          <a:noFill/>
        </p:spPr>
        <p:txBody>
          <a:bodyPr wrap="square" rtlCol="0">
            <a:spAutoFit/>
          </a:bodyPr>
          <a:lstStyle/>
          <a:p>
            <a:pPr algn="ctr"/>
            <a:r>
              <a:rPr lang="en-US" sz="1600" b="1" dirty="0">
                <a:solidFill>
                  <a:srgbClr val="2166B3"/>
                </a:solidFill>
                <a:latin typeface="Helvetica" panose="020B0604020202020204" pitchFamily="34" charset="0"/>
                <a:cs typeface="Helvetica" panose="020B0604020202020204" pitchFamily="34" charset="0"/>
              </a:rPr>
              <a:t>Country Rules and Amendments</a:t>
            </a:r>
            <a:endParaRPr lang="en-US" sz="1600" b="1" dirty="0">
              <a:solidFill>
                <a:prstClr val="black"/>
              </a:solidFill>
              <a:latin typeface="Helvetica" panose="020B0604020202020204" pitchFamily="34" charset="0"/>
              <a:cs typeface="Helvetica" panose="020B0604020202020204" pitchFamily="34" charset="0"/>
            </a:endParaRPr>
          </a:p>
        </p:txBody>
      </p:sp>
      <p:pic>
        <p:nvPicPr>
          <p:cNvPr id="22" name="Picture 21">
            <a:extLst>
              <a:ext uri="{FF2B5EF4-FFF2-40B4-BE49-F238E27FC236}">
                <a16:creationId xmlns:a16="http://schemas.microsoft.com/office/drawing/2014/main" id="{7E59228A-DA70-4311-8884-241B73BAE137}"/>
              </a:ext>
            </a:extLst>
          </p:cNvPr>
          <p:cNvPicPr>
            <a:picLocks noChangeAspect="1"/>
          </p:cNvPicPr>
          <p:nvPr/>
        </p:nvPicPr>
        <p:blipFill>
          <a:blip r:embed="rId6"/>
          <a:stretch>
            <a:fillRect/>
          </a:stretch>
        </p:blipFill>
        <p:spPr>
          <a:xfrm>
            <a:off x="1579638" y="3913906"/>
            <a:ext cx="3219703" cy="1741807"/>
          </a:xfrm>
          <a:prstGeom prst="rect">
            <a:avLst/>
          </a:prstGeom>
          <a:ln>
            <a:solidFill>
              <a:srgbClr val="2166B3"/>
            </a:solidFill>
          </a:ln>
        </p:spPr>
      </p:pic>
      <p:sp>
        <p:nvSpPr>
          <p:cNvPr id="23" name="Rectangle 22">
            <a:extLst>
              <a:ext uri="{FF2B5EF4-FFF2-40B4-BE49-F238E27FC236}">
                <a16:creationId xmlns:a16="http://schemas.microsoft.com/office/drawing/2014/main" id="{E4A9E505-6945-4E37-84C2-98F899060C31}"/>
              </a:ext>
            </a:extLst>
          </p:cNvPr>
          <p:cNvSpPr/>
          <p:nvPr/>
        </p:nvSpPr>
        <p:spPr>
          <a:xfrm>
            <a:off x="1579638" y="5713999"/>
            <a:ext cx="3219701" cy="338554"/>
          </a:xfrm>
          <a:prstGeom prst="rect">
            <a:avLst/>
          </a:prstGeom>
        </p:spPr>
        <p:txBody>
          <a:bodyPr wrap="square">
            <a:spAutoFit/>
          </a:bodyPr>
          <a:lstStyle/>
          <a:p>
            <a:pPr algn="ctr"/>
            <a:r>
              <a:rPr lang="en-US" sz="1600" b="1" dirty="0">
                <a:solidFill>
                  <a:srgbClr val="2166B3"/>
                </a:solidFill>
                <a:latin typeface="Helvetica" panose="020B0604020202020204" pitchFamily="34" charset="0"/>
                <a:cs typeface="Helvetica" panose="020B0604020202020204" pitchFamily="34" charset="0"/>
              </a:rPr>
              <a:t>Identify risk</a:t>
            </a:r>
          </a:p>
        </p:txBody>
      </p:sp>
      <p:pic>
        <p:nvPicPr>
          <p:cNvPr id="13" name="Picture 12">
            <a:extLst>
              <a:ext uri="{FF2B5EF4-FFF2-40B4-BE49-F238E27FC236}">
                <a16:creationId xmlns:a16="http://schemas.microsoft.com/office/drawing/2014/main" id="{0602D415-30C9-4864-9FA8-1D281B25C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24" name="Rectangle 23">
            <a:extLst>
              <a:ext uri="{FF2B5EF4-FFF2-40B4-BE49-F238E27FC236}">
                <a16:creationId xmlns:a16="http://schemas.microsoft.com/office/drawing/2014/main" id="{080EFEC4-6D64-47F3-9664-CA72C0085E9A}"/>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0F7AF57C-4073-44F7-BCC5-98A524FA7CBF}"/>
              </a:ext>
            </a:extLst>
          </p:cNvPr>
          <p:cNvSpPr txBox="1">
            <a:spLocks/>
          </p:cNvSpPr>
          <p:nvPr/>
        </p:nvSpPr>
        <p:spPr>
          <a:xfrm>
            <a:off x="1989371" y="139998"/>
            <a:ext cx="7560755" cy="457200"/>
          </a:xfrm>
          <a:prstGeom prst="rect">
            <a:avLst/>
          </a:prstGeom>
          <a:ln>
            <a:noFill/>
          </a:ln>
        </p:spPr>
        <p:txBody>
          <a:bodyPr/>
          <a:lstStyle>
            <a:lvl1pPr algn="l" defTabSz="457200" rtl="0" eaLnBrk="1" latinLnBrk="0" hangingPunct="1">
              <a:spcBef>
                <a:spcPct val="0"/>
              </a:spcBef>
              <a:buNone/>
              <a:defRPr lang="en-US" sz="4400" b="1" kern="1200" baseline="0" dirty="0">
                <a:solidFill>
                  <a:srgbClr val="2166B3"/>
                </a:solidFill>
                <a:latin typeface="Arial Narrow" pitchFamily="34" charset="0"/>
                <a:ea typeface="Tahoma" pitchFamily="34" charset="0"/>
                <a:cs typeface="Tahoma" pitchFamily="34" charset="0"/>
              </a:defRPr>
            </a:lvl1pPr>
          </a:lstStyle>
          <a:p>
            <a:pPr defTabSz="342900">
              <a:defRPr/>
            </a:pPr>
            <a:r>
              <a:rPr sz="2400" dirty="0">
                <a:solidFill>
                  <a:prstClr val="white"/>
                </a:solidFill>
                <a:latin typeface="Helvetica" panose="020B0604020202020204" pitchFamily="34" charset="0"/>
                <a:cs typeface="Helvetica" panose="020B0604020202020204" pitchFamily="34" charset="0"/>
              </a:rPr>
              <a:t>Safety Reporting Quality and Compliance</a:t>
            </a:r>
          </a:p>
        </p:txBody>
      </p:sp>
    </p:spTree>
    <p:extLst>
      <p:ext uri="{BB962C8B-B14F-4D97-AF65-F5344CB8AC3E}">
        <p14:creationId xmlns:p14="http://schemas.microsoft.com/office/powerpoint/2010/main" val="336960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F3FC0F-EA30-4849-BD48-9FE4C4D337F8}"/>
              </a:ext>
            </a:extLst>
          </p:cNvPr>
          <p:cNvSpPr/>
          <p:nvPr/>
        </p:nvSpPr>
        <p:spPr>
          <a:xfrm>
            <a:off x="2637293" y="130610"/>
            <a:ext cx="9596748" cy="707886"/>
          </a:xfrm>
          <a:prstGeom prst="rect">
            <a:avLst/>
          </a:prstGeom>
        </p:spPr>
        <p:txBody>
          <a:bodyPr wrap="square">
            <a:spAutoFit/>
          </a:bodyPr>
          <a:lstStyle/>
          <a:p>
            <a:pPr>
              <a:defRPr/>
            </a:pPr>
            <a:r>
              <a:rPr lang="en-US" sz="4000" b="1" kern="0" dirty="0">
                <a:solidFill>
                  <a:schemeClr val="bg1"/>
                </a:solidFill>
                <a:latin typeface="Helvetica" pitchFamily="2" charset="0"/>
              </a:rPr>
              <a:t>Reduction in Operational Burden</a:t>
            </a:r>
            <a:endParaRPr lang="en-US" kern="0" dirty="0">
              <a:solidFill>
                <a:schemeClr val="bg1"/>
              </a:solidFill>
            </a:endParaRPr>
          </a:p>
        </p:txBody>
      </p:sp>
      <p:grpSp>
        <p:nvGrpSpPr>
          <p:cNvPr id="2" name="Group 1">
            <a:extLst>
              <a:ext uri="{FF2B5EF4-FFF2-40B4-BE49-F238E27FC236}">
                <a16:creationId xmlns:a16="http://schemas.microsoft.com/office/drawing/2014/main" id="{F98ECEFB-7F9C-BF4D-B780-4148DC75EF3E}"/>
              </a:ext>
            </a:extLst>
          </p:cNvPr>
          <p:cNvGrpSpPr/>
          <p:nvPr/>
        </p:nvGrpSpPr>
        <p:grpSpPr>
          <a:xfrm>
            <a:off x="367213" y="908621"/>
            <a:ext cx="11836065" cy="5116011"/>
            <a:chOff x="-151410" y="1030147"/>
            <a:chExt cx="11836065" cy="5116010"/>
          </a:xfrm>
        </p:grpSpPr>
        <p:sp>
          <p:nvSpPr>
            <p:cNvPr id="35" name="Rectangle 34">
              <a:extLst>
                <a:ext uri="{FF2B5EF4-FFF2-40B4-BE49-F238E27FC236}">
                  <a16:creationId xmlns:a16="http://schemas.microsoft.com/office/drawing/2014/main" id="{E24683F9-B6DC-4621-BFD5-EA42CF28A1BF}"/>
                </a:ext>
              </a:extLst>
            </p:cNvPr>
            <p:cNvSpPr/>
            <p:nvPr/>
          </p:nvSpPr>
          <p:spPr>
            <a:xfrm>
              <a:off x="245872" y="1030147"/>
              <a:ext cx="10517378" cy="5116010"/>
            </a:xfrm>
            <a:prstGeom prst="rect">
              <a:avLst/>
            </a:prstGeom>
            <a:solidFill>
              <a:srgbClr val="13B5EA"/>
            </a:solidFill>
            <a:ln w="12700" cap="flat" cmpd="sng" algn="ctr">
              <a:no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sp>
          <p:nvSpPr>
            <p:cNvPr id="36" name="TextBox 35">
              <a:extLst>
                <a:ext uri="{FF2B5EF4-FFF2-40B4-BE49-F238E27FC236}">
                  <a16:creationId xmlns:a16="http://schemas.microsoft.com/office/drawing/2014/main" id="{90E4B04D-06D0-4461-867C-E68D664EFFE6}"/>
                </a:ext>
              </a:extLst>
            </p:cNvPr>
            <p:cNvSpPr txBox="1"/>
            <p:nvPr/>
          </p:nvSpPr>
          <p:spPr>
            <a:xfrm>
              <a:off x="-151410" y="4263904"/>
              <a:ext cx="4361976" cy="1200329"/>
            </a:xfrm>
            <a:prstGeom prst="rect">
              <a:avLst/>
            </a:prstGeom>
            <a:noFill/>
          </p:spPr>
          <p:txBody>
            <a:bodyPr wrap="square" rtlCol="0">
              <a:spAutoFit/>
            </a:bodyPr>
            <a:lstStyle/>
            <a:p>
              <a:pPr algn="ctr">
                <a:defRPr/>
              </a:pPr>
              <a:r>
                <a:rPr lang="en-US" sz="3600" b="1" kern="0" dirty="0">
                  <a:solidFill>
                    <a:prstClr val="white"/>
                  </a:solidFill>
                </a:rPr>
                <a:t>150 - 450k</a:t>
              </a:r>
            </a:p>
            <a:p>
              <a:pPr algn="ctr">
                <a:defRPr/>
              </a:pPr>
              <a:r>
                <a:rPr lang="en-US" sz="3600" b="1" kern="0" dirty="0">
                  <a:solidFill>
                    <a:prstClr val="white"/>
                  </a:solidFill>
                </a:rPr>
                <a:t>per trial</a:t>
              </a:r>
            </a:p>
          </p:txBody>
        </p:sp>
        <p:sp>
          <p:nvSpPr>
            <p:cNvPr id="37" name="Title 3">
              <a:extLst>
                <a:ext uri="{FF2B5EF4-FFF2-40B4-BE49-F238E27FC236}">
                  <a16:creationId xmlns:a16="http://schemas.microsoft.com/office/drawing/2014/main" id="{F6377482-4826-43CC-95BB-C5F1F1F30277}"/>
                </a:ext>
              </a:extLst>
            </p:cNvPr>
            <p:cNvSpPr txBox="1">
              <a:spLocks/>
            </p:cNvSpPr>
            <p:nvPr/>
          </p:nvSpPr>
          <p:spPr>
            <a:xfrm>
              <a:off x="897077"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lnSpc>
                  <a:spcPct val="100000"/>
                </a:lnSpc>
                <a:spcBef>
                  <a:spcPts val="0"/>
                </a:spcBef>
                <a:defRPr/>
              </a:pPr>
              <a:r>
                <a:rPr lang="en-US" sz="3200" dirty="0">
                  <a:solidFill>
                    <a:prstClr val="white"/>
                  </a:solidFill>
                  <a:latin typeface="Arial" panose="020B0604020202020204"/>
                </a:rPr>
                <a:t>Costs</a:t>
              </a:r>
            </a:p>
            <a:p>
              <a:pPr algn="ctr" defTabSz="914377">
                <a:lnSpc>
                  <a:spcPct val="100000"/>
                </a:lnSpc>
                <a:spcBef>
                  <a:spcPts val="0"/>
                </a:spcBef>
                <a:defRPr/>
              </a:pPr>
              <a:r>
                <a:rPr lang="en-US" sz="3200" dirty="0">
                  <a:solidFill>
                    <a:prstClr val="white"/>
                  </a:solidFill>
                  <a:latin typeface="Arial" panose="020B0604020202020204"/>
                </a:rPr>
                <a:t>Avoided</a:t>
              </a:r>
              <a:endParaRPr lang="en-US" sz="3200" b="0" dirty="0">
                <a:solidFill>
                  <a:prstClr val="white"/>
                </a:solidFill>
                <a:latin typeface="Arial" panose="020B0604020202020204"/>
              </a:endParaRPr>
            </a:p>
          </p:txBody>
        </p:sp>
        <p:sp>
          <p:nvSpPr>
            <p:cNvPr id="47" name="Hexagon 46">
              <a:extLst>
                <a:ext uri="{FF2B5EF4-FFF2-40B4-BE49-F238E27FC236}">
                  <a16:creationId xmlns:a16="http://schemas.microsoft.com/office/drawing/2014/main" id="{E0EBF115-829F-466D-8CBA-1C1664AB0067}"/>
                </a:ext>
              </a:extLst>
            </p:cNvPr>
            <p:cNvSpPr/>
            <p:nvPr/>
          </p:nvSpPr>
          <p:spPr>
            <a:xfrm>
              <a:off x="1329398" y="2766398"/>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600" kern="0" dirty="0">
                <a:solidFill>
                  <a:prstClr val="white"/>
                </a:solidFill>
                <a:latin typeface="Arial" panose="020B0604020202020204"/>
              </a:endParaRPr>
            </a:p>
          </p:txBody>
        </p:sp>
        <p:sp>
          <p:nvSpPr>
            <p:cNvPr id="48" name="Hexagon 47">
              <a:extLst>
                <a:ext uri="{FF2B5EF4-FFF2-40B4-BE49-F238E27FC236}">
                  <a16:creationId xmlns:a16="http://schemas.microsoft.com/office/drawing/2014/main" id="{FA80813C-5912-43BF-BD23-F9DFF568AD93}"/>
                </a:ext>
              </a:extLst>
            </p:cNvPr>
            <p:cNvSpPr/>
            <p:nvPr/>
          </p:nvSpPr>
          <p:spPr>
            <a:xfrm>
              <a:off x="5067267" y="2677313"/>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600" kern="0" dirty="0">
                <a:solidFill>
                  <a:prstClr val="white"/>
                </a:solidFill>
                <a:latin typeface="Arial" panose="020B0604020202020204"/>
              </a:endParaRPr>
            </a:p>
          </p:txBody>
        </p:sp>
        <p:cxnSp>
          <p:nvCxnSpPr>
            <p:cNvPr id="49" name="Straight Connector 48">
              <a:extLst>
                <a:ext uri="{FF2B5EF4-FFF2-40B4-BE49-F238E27FC236}">
                  <a16:creationId xmlns:a16="http://schemas.microsoft.com/office/drawing/2014/main" id="{A799D518-239C-463C-A9F7-6C178912A32D}"/>
                </a:ext>
              </a:extLst>
            </p:cNvPr>
            <p:cNvCxnSpPr>
              <a:cxnSpLocks/>
            </p:cNvCxnSpPr>
            <p:nvPr/>
          </p:nvCxnSpPr>
          <p:spPr>
            <a:xfrm>
              <a:off x="3905780" y="1663122"/>
              <a:ext cx="0" cy="3937576"/>
            </a:xfrm>
            <a:prstGeom prst="line">
              <a:avLst/>
            </a:prstGeom>
            <a:noFill/>
            <a:ln w="19050" cap="flat" cmpd="sng" algn="ctr">
              <a:solidFill>
                <a:sysClr val="window" lastClr="FFFFFF">
                  <a:alpha val="50000"/>
                </a:sysClr>
              </a:solidFill>
              <a:prstDash val="solid"/>
              <a:miter lim="800000"/>
            </a:ln>
            <a:effectLst/>
          </p:spPr>
        </p:cxnSp>
        <p:cxnSp>
          <p:nvCxnSpPr>
            <p:cNvPr id="50" name="Straight Connector 49">
              <a:extLst>
                <a:ext uri="{FF2B5EF4-FFF2-40B4-BE49-F238E27FC236}">
                  <a16:creationId xmlns:a16="http://schemas.microsoft.com/office/drawing/2014/main" id="{81A0CC7E-5A0D-4F94-A515-851042AD89FD}"/>
                </a:ext>
              </a:extLst>
            </p:cNvPr>
            <p:cNvCxnSpPr>
              <a:cxnSpLocks/>
            </p:cNvCxnSpPr>
            <p:nvPr/>
          </p:nvCxnSpPr>
          <p:spPr>
            <a:xfrm>
              <a:off x="7625822" y="1176393"/>
              <a:ext cx="0" cy="3137281"/>
            </a:xfrm>
            <a:prstGeom prst="line">
              <a:avLst/>
            </a:prstGeom>
            <a:noFill/>
            <a:ln w="19050" cap="flat" cmpd="sng" algn="ctr">
              <a:solidFill>
                <a:srgbClr val="13B5EA">
                  <a:alpha val="50000"/>
                </a:srgbClr>
              </a:solidFill>
              <a:prstDash val="solid"/>
              <a:miter lim="800000"/>
            </a:ln>
            <a:effectLst/>
          </p:spPr>
        </p:cxnSp>
        <p:pic>
          <p:nvPicPr>
            <p:cNvPr id="51" name="Graphic 50" descr="Downward trend">
              <a:extLst>
                <a:ext uri="{FF2B5EF4-FFF2-40B4-BE49-F238E27FC236}">
                  <a16:creationId xmlns:a16="http://schemas.microsoft.com/office/drawing/2014/main" id="{DD75B61A-0B7A-4241-B6D9-14C60457EB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1416" y="2813039"/>
              <a:ext cx="1130554" cy="1130554"/>
            </a:xfrm>
            <a:prstGeom prst="rect">
              <a:avLst/>
            </a:prstGeom>
          </p:spPr>
        </p:pic>
        <p:pic>
          <p:nvPicPr>
            <p:cNvPr id="52" name="Graphic 51" descr="Downward trend">
              <a:extLst>
                <a:ext uri="{FF2B5EF4-FFF2-40B4-BE49-F238E27FC236}">
                  <a16:creationId xmlns:a16="http://schemas.microsoft.com/office/drawing/2014/main" id="{D713EAE8-2222-4262-9C66-2456049482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193088" y="2723489"/>
              <a:ext cx="1124659" cy="1124659"/>
            </a:xfrm>
            <a:prstGeom prst="rect">
              <a:avLst/>
            </a:prstGeom>
          </p:spPr>
        </p:pic>
        <p:pic>
          <p:nvPicPr>
            <p:cNvPr id="53" name="Picture 52">
              <a:extLst>
                <a:ext uri="{FF2B5EF4-FFF2-40B4-BE49-F238E27FC236}">
                  <a16:creationId xmlns:a16="http://schemas.microsoft.com/office/drawing/2014/main" id="{EF5163AB-F297-4AEB-8B29-4B69C7A898BD}"/>
                </a:ext>
              </a:extLst>
            </p:cNvPr>
            <p:cNvPicPr>
              <a:picLocks noChangeAspect="1"/>
            </p:cNvPicPr>
            <p:nvPr/>
          </p:nvPicPr>
          <p:blipFill>
            <a:blip r:embed="rId5" cstate="email">
              <a:biLevel thresh="50000"/>
              <a:extLst>
                <a:ext uri="{28A0092B-C50C-407E-A947-70E740481C1C}">
                  <a14:useLocalDpi xmlns:a14="http://schemas.microsoft.com/office/drawing/2010/main" val="0"/>
                </a:ext>
              </a:extLst>
            </a:blip>
            <a:stretch>
              <a:fillRect/>
            </a:stretch>
          </p:blipFill>
          <p:spPr>
            <a:xfrm>
              <a:off x="4519495" y="3610423"/>
              <a:ext cx="2422442" cy="2422442"/>
            </a:xfrm>
            <a:prstGeom prst="rect">
              <a:avLst/>
            </a:prstGeom>
          </p:spPr>
        </p:pic>
        <p:sp>
          <p:nvSpPr>
            <p:cNvPr id="54" name="Title 3">
              <a:extLst>
                <a:ext uri="{FF2B5EF4-FFF2-40B4-BE49-F238E27FC236}">
                  <a16:creationId xmlns:a16="http://schemas.microsoft.com/office/drawing/2014/main" id="{627F6CCD-574F-4C05-9B87-F0C7847BD462}"/>
                </a:ext>
              </a:extLst>
            </p:cNvPr>
            <p:cNvSpPr txBox="1">
              <a:spLocks/>
            </p:cNvSpPr>
            <p:nvPr/>
          </p:nvSpPr>
          <p:spPr>
            <a:xfrm>
              <a:off x="4635981" y="1176371"/>
              <a:ext cx="2315329" cy="1077218"/>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lnSpc>
                  <a:spcPct val="100000"/>
                </a:lnSpc>
                <a:spcBef>
                  <a:spcPts val="0"/>
                </a:spcBef>
                <a:defRPr/>
              </a:pPr>
              <a:r>
                <a:rPr lang="en-US" sz="3200" dirty="0">
                  <a:solidFill>
                    <a:prstClr val="white"/>
                  </a:solidFill>
                  <a:latin typeface="Arial" panose="020B0604020202020204"/>
                </a:rPr>
                <a:t>Sites in </a:t>
              </a:r>
              <a:br>
                <a:rPr lang="en-US" sz="3200" dirty="0">
                  <a:solidFill>
                    <a:prstClr val="white"/>
                  </a:solidFill>
                  <a:latin typeface="Arial" panose="020B0604020202020204"/>
                </a:rPr>
              </a:br>
              <a:r>
                <a:rPr lang="en-US" sz="3200" dirty="0">
                  <a:solidFill>
                    <a:prstClr val="white"/>
                  </a:solidFill>
                  <a:latin typeface="Arial" panose="020B0604020202020204"/>
                </a:rPr>
                <a:t>Compliance</a:t>
              </a:r>
              <a:endParaRPr lang="en-US" sz="3200" b="0" dirty="0">
                <a:solidFill>
                  <a:prstClr val="white"/>
                </a:solidFill>
                <a:latin typeface="Arial" panose="020B0604020202020204"/>
              </a:endParaRPr>
            </a:p>
          </p:txBody>
        </p:sp>
        <p:cxnSp>
          <p:nvCxnSpPr>
            <p:cNvPr id="55" name="Straight Connector 54">
              <a:extLst>
                <a:ext uri="{FF2B5EF4-FFF2-40B4-BE49-F238E27FC236}">
                  <a16:creationId xmlns:a16="http://schemas.microsoft.com/office/drawing/2014/main" id="{4D43F614-1928-4054-A44E-E3716903E105}"/>
                </a:ext>
              </a:extLst>
            </p:cNvPr>
            <p:cNvCxnSpPr>
              <a:cxnSpLocks/>
            </p:cNvCxnSpPr>
            <p:nvPr/>
          </p:nvCxnSpPr>
          <p:spPr>
            <a:xfrm>
              <a:off x="7656827" y="1663122"/>
              <a:ext cx="0" cy="3937576"/>
            </a:xfrm>
            <a:prstGeom prst="line">
              <a:avLst/>
            </a:prstGeom>
            <a:noFill/>
            <a:ln w="19050" cap="flat" cmpd="sng" algn="ctr">
              <a:solidFill>
                <a:sysClr val="window" lastClr="FFFFFF">
                  <a:alpha val="50000"/>
                </a:sysClr>
              </a:solidFill>
              <a:prstDash val="solid"/>
              <a:miter lim="800000"/>
            </a:ln>
            <a:effectLst/>
          </p:spPr>
        </p:cxnSp>
        <p:sp>
          <p:nvSpPr>
            <p:cNvPr id="56" name="TextBox 55">
              <a:extLst>
                <a:ext uri="{FF2B5EF4-FFF2-40B4-BE49-F238E27FC236}">
                  <a16:creationId xmlns:a16="http://schemas.microsoft.com/office/drawing/2014/main" id="{59220D38-BAC2-46F7-B9C6-47333F975FBC}"/>
                </a:ext>
              </a:extLst>
            </p:cNvPr>
            <p:cNvSpPr txBox="1"/>
            <p:nvPr/>
          </p:nvSpPr>
          <p:spPr>
            <a:xfrm>
              <a:off x="7322679" y="4257727"/>
              <a:ext cx="4361976" cy="1200329"/>
            </a:xfrm>
            <a:prstGeom prst="rect">
              <a:avLst/>
            </a:prstGeom>
            <a:noFill/>
          </p:spPr>
          <p:txBody>
            <a:bodyPr wrap="square" rtlCol="0">
              <a:spAutoFit/>
            </a:bodyPr>
            <a:lstStyle/>
            <a:p>
              <a:pPr algn="ctr">
                <a:defRPr/>
              </a:pPr>
              <a:r>
                <a:rPr lang="en-US" sz="3600" b="1" kern="0" dirty="0">
                  <a:solidFill>
                    <a:prstClr val="white"/>
                  </a:solidFill>
                </a:rPr>
                <a:t>5-10 hours</a:t>
              </a:r>
            </a:p>
            <a:p>
              <a:pPr algn="ctr">
                <a:defRPr/>
              </a:pPr>
              <a:r>
                <a:rPr lang="en-US" sz="3600" b="1" kern="0" dirty="0">
                  <a:solidFill>
                    <a:prstClr val="white"/>
                  </a:solidFill>
                </a:rPr>
                <a:t>per week</a:t>
              </a:r>
            </a:p>
          </p:txBody>
        </p:sp>
        <p:sp>
          <p:nvSpPr>
            <p:cNvPr id="57" name="Hexagon 56">
              <a:extLst>
                <a:ext uri="{FF2B5EF4-FFF2-40B4-BE49-F238E27FC236}">
                  <a16:creationId xmlns:a16="http://schemas.microsoft.com/office/drawing/2014/main" id="{65BC759C-7555-4279-9B10-A9BFECEB91EA}"/>
                </a:ext>
              </a:extLst>
            </p:cNvPr>
            <p:cNvSpPr/>
            <p:nvPr/>
          </p:nvSpPr>
          <p:spPr>
            <a:xfrm>
              <a:off x="8779235" y="2676847"/>
              <a:ext cx="1450549" cy="1263888"/>
            </a:xfrm>
            <a:prstGeom prst="hexagon">
              <a:avLst/>
            </a:prstGeom>
            <a:solidFill>
              <a:srgbClr val="1F497D"/>
            </a:solidFill>
            <a:ln w="12700" cap="flat" cmpd="sng" algn="ctr">
              <a:noFill/>
              <a:prstDash val="solid"/>
              <a:miter lim="800000"/>
            </a:ln>
            <a:effectLst/>
          </p:spPr>
          <p:txBody>
            <a:bodyPr rtlCol="0" anchor="ctr"/>
            <a:lstStyle/>
            <a:p>
              <a:pPr algn="ctr">
                <a:defRPr/>
              </a:pPr>
              <a:endParaRPr lang="en-GB" sz="1600" kern="0" dirty="0">
                <a:solidFill>
                  <a:prstClr val="white"/>
                </a:solidFill>
                <a:latin typeface="Arial" panose="020B0604020202020204"/>
              </a:endParaRPr>
            </a:p>
          </p:txBody>
        </p:sp>
        <p:pic>
          <p:nvPicPr>
            <p:cNvPr id="58" name="Graphic 57" descr="Downward trend">
              <a:extLst>
                <a:ext uri="{FF2B5EF4-FFF2-40B4-BE49-F238E27FC236}">
                  <a16:creationId xmlns:a16="http://schemas.microsoft.com/office/drawing/2014/main" id="{FE88156A-DDFA-4894-B07A-98596FA8D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1253" y="2723488"/>
              <a:ext cx="1130554" cy="1130554"/>
            </a:xfrm>
            <a:prstGeom prst="rect">
              <a:avLst/>
            </a:prstGeom>
          </p:spPr>
        </p:pic>
        <p:sp>
          <p:nvSpPr>
            <p:cNvPr id="59" name="Title 3">
              <a:extLst>
                <a:ext uri="{FF2B5EF4-FFF2-40B4-BE49-F238E27FC236}">
                  <a16:creationId xmlns:a16="http://schemas.microsoft.com/office/drawing/2014/main" id="{CB434A44-8856-46B6-96A4-67FF94695AC0}"/>
                </a:ext>
              </a:extLst>
            </p:cNvPr>
            <p:cNvSpPr txBox="1">
              <a:spLocks/>
            </p:cNvSpPr>
            <p:nvPr/>
          </p:nvSpPr>
          <p:spPr>
            <a:xfrm>
              <a:off x="7936087" y="1248966"/>
              <a:ext cx="2655204" cy="978729"/>
            </a:xfrm>
            <a:prstGeom prst="rect">
              <a:avLst/>
            </a:prstGeom>
          </p:spPr>
          <p:txBody>
            <a:bodyPr wrap="square" lIns="0" rIns="0">
              <a:sp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spcAft>
                  <a:spcPts val="600"/>
                </a:spcAft>
                <a:defRPr/>
              </a:pPr>
              <a:r>
                <a:rPr lang="en-US" sz="3200" dirty="0">
                  <a:solidFill>
                    <a:srgbClr val="FFFFFF"/>
                  </a:solidFill>
                  <a:latin typeface="Arial" panose="020B0604020202020204"/>
                </a:rPr>
                <a:t>Reduction in Site Burden</a:t>
              </a:r>
            </a:p>
          </p:txBody>
        </p:sp>
      </p:grpSp>
      <p:pic>
        <p:nvPicPr>
          <p:cNvPr id="20" name="Picture 19">
            <a:extLst>
              <a:ext uri="{FF2B5EF4-FFF2-40B4-BE49-F238E27FC236}">
                <a16:creationId xmlns:a16="http://schemas.microsoft.com/office/drawing/2014/main" id="{177747E9-6789-4865-8666-9E7693BFA3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21" name="Rectangle 20">
            <a:extLst>
              <a:ext uri="{FF2B5EF4-FFF2-40B4-BE49-F238E27FC236}">
                <a16:creationId xmlns:a16="http://schemas.microsoft.com/office/drawing/2014/main" id="{1686CCD0-0741-4C03-9DD9-C7B7D886DB4B}"/>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82B2BA8-6E75-4227-AF90-C96231CC6027}"/>
              </a:ext>
            </a:extLst>
          </p:cNvPr>
          <p:cNvSpPr/>
          <p:nvPr/>
        </p:nvSpPr>
        <p:spPr>
          <a:xfrm>
            <a:off x="1977969" y="97957"/>
            <a:ext cx="7197561" cy="553998"/>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prstClr val="white"/>
                </a:solidFill>
                <a:effectLst/>
                <a:uLnTx/>
                <a:uFillTx/>
                <a:latin typeface="Helvetica" pitchFamily="2" charset="0"/>
              </a:rPr>
              <a:t>Reduction in Operational Burden</a:t>
            </a:r>
            <a:endParaRPr kumimoji="0" lang="en-US" sz="135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5470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015663"/>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Conclusion</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3319243573"/>
      </p:ext>
    </p:extLst>
  </p:cSld>
  <p:clrMapOvr>
    <a:masterClrMapping/>
  </p:clrMapOvr>
  <mc:AlternateContent xmlns:mc="http://schemas.openxmlformats.org/markup-compatibility/2006" xmlns:p14="http://schemas.microsoft.com/office/powerpoint/2010/main">
    <mc:Choice Requires="p14">
      <p:transition spd="slow" p14:dur="2000" advTm="2388"/>
    </mc:Choice>
    <mc:Fallback xmlns="">
      <p:transition spd="slow" advTm="23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6AFB9E6-9990-40F1-8CB2-75354965536B}"/>
              </a:ext>
            </a:extLst>
          </p:cNvPr>
          <p:cNvGraphicFramePr/>
          <p:nvPr/>
        </p:nvGraphicFramePr>
        <p:xfrm>
          <a:off x="402445" y="1234006"/>
          <a:ext cx="10463675" cy="516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4D55FE5-C429-4A01-905D-0C75F1EC1FEC}"/>
              </a:ext>
            </a:extLst>
          </p:cNvPr>
          <p:cNvSpPr/>
          <p:nvPr/>
        </p:nvSpPr>
        <p:spPr>
          <a:xfrm>
            <a:off x="2638483" y="158636"/>
            <a:ext cx="10160475" cy="584775"/>
          </a:xfrm>
          <a:prstGeom prst="rect">
            <a:avLst/>
          </a:prstGeom>
        </p:spPr>
        <p:txBody>
          <a:bodyPr wrap="square">
            <a:spAutoFit/>
          </a:bodyPr>
          <a:lstStyle/>
          <a:p>
            <a:pPr>
              <a:defRPr/>
            </a:pPr>
            <a:r>
              <a:rPr lang="en-US" sz="3200" b="1" kern="0" dirty="0">
                <a:solidFill>
                  <a:schemeClr val="bg1"/>
                </a:solidFill>
                <a:latin typeface="Helvetica" pitchFamily="2" charset="0"/>
              </a:rPr>
              <a:t>Benefits of Right-Sizing Safety Reporting</a:t>
            </a:r>
            <a:endParaRPr lang="en-US" sz="3200" kern="0" dirty="0">
              <a:solidFill>
                <a:schemeClr val="bg1"/>
              </a:solidFill>
            </a:endParaRPr>
          </a:p>
        </p:txBody>
      </p:sp>
      <p:sp>
        <p:nvSpPr>
          <p:cNvPr id="6" name="Rectangle 5">
            <a:extLst>
              <a:ext uri="{FF2B5EF4-FFF2-40B4-BE49-F238E27FC236}">
                <a16:creationId xmlns:a16="http://schemas.microsoft.com/office/drawing/2014/main" id="{F3BF64CF-A89B-4128-96C6-F3CCD6E6DD18}"/>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Helvetica" pitchFamily="2" charset="0"/>
                <a:ea typeface="+mn-ea"/>
                <a:cs typeface="+mn-cs"/>
              </a:rPr>
              <a:t>Benefits of Right-Sizing Safety Reporting</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34FBF33-6464-484E-BEEA-61CDC681D4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Tree>
    <p:extLst>
      <p:ext uri="{BB962C8B-B14F-4D97-AF65-F5344CB8AC3E}">
        <p14:creationId xmlns:p14="http://schemas.microsoft.com/office/powerpoint/2010/main" val="93813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using a computer&#10;&#10;Description automatically generated">
            <a:extLst>
              <a:ext uri="{FF2B5EF4-FFF2-40B4-BE49-F238E27FC236}">
                <a16:creationId xmlns:a16="http://schemas.microsoft.com/office/drawing/2014/main" id="{BB02F391-41DC-4F38-B985-FC682DD5FF9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 y="846313"/>
            <a:ext cx="10372300" cy="5806965"/>
          </a:xfrm>
          <a:prstGeom prst="rect">
            <a:avLst/>
          </a:prstGeom>
        </p:spPr>
      </p:pic>
      <p:sp>
        <p:nvSpPr>
          <p:cNvPr id="12" name="Rectangle 11">
            <a:extLst>
              <a:ext uri="{FF2B5EF4-FFF2-40B4-BE49-F238E27FC236}">
                <a16:creationId xmlns:a16="http://schemas.microsoft.com/office/drawing/2014/main" id="{18DC7563-083D-409E-8829-F10F2B28D78E}"/>
              </a:ext>
            </a:extLst>
          </p:cNvPr>
          <p:cNvSpPr/>
          <p:nvPr/>
        </p:nvSpPr>
        <p:spPr>
          <a:xfrm>
            <a:off x="2" y="804642"/>
            <a:ext cx="10372298" cy="5834993"/>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
        <p:nvSpPr>
          <p:cNvPr id="13" name="Title 1">
            <a:extLst>
              <a:ext uri="{FF2B5EF4-FFF2-40B4-BE49-F238E27FC236}">
                <a16:creationId xmlns:a16="http://schemas.microsoft.com/office/drawing/2014/main" id="{F035886C-5513-4215-9CF7-3D623564BC5E}"/>
              </a:ext>
            </a:extLst>
          </p:cNvPr>
          <p:cNvSpPr txBox="1">
            <a:spLocks/>
          </p:cNvSpPr>
          <p:nvPr/>
        </p:nvSpPr>
        <p:spPr>
          <a:xfrm>
            <a:off x="548552" y="2709868"/>
            <a:ext cx="11094896" cy="1697408"/>
          </a:xfrm>
          <a:prstGeom prst="rect">
            <a:avLst/>
          </a:prstGeom>
        </p:spPr>
        <p:txBody>
          <a:bodyPr vert="horz" lIns="0" tIns="45720" rIns="0" bIns="45720" rtlCol="0" anchor="ctr">
            <a:noAutofit/>
          </a:bodyPr>
          <a:lstStyle>
            <a:lvl1pPr marL="0" algn="l" defTabSz="914400" rtl="0" eaLnBrk="1" latinLnBrk="0" hangingPunct="1">
              <a:lnSpc>
                <a:spcPct val="90000"/>
              </a:lnSpc>
              <a:spcBef>
                <a:spcPct val="0"/>
              </a:spcBef>
              <a:buNone/>
              <a:defRPr lang="en-GB" sz="2400" b="1" kern="1200" dirty="0">
                <a:solidFill>
                  <a:schemeClr val="accent1"/>
                </a:solidFill>
                <a:latin typeface="+mj-lt"/>
                <a:ea typeface="+mj-ea"/>
                <a:cs typeface="+mj-cs"/>
              </a:defRPr>
            </a:lvl1pPr>
          </a:lstStyle>
          <a:p>
            <a:pPr algn="ctr" defTabSz="914377">
              <a:defRPr/>
            </a:pPr>
            <a:r>
              <a:rPr lang="en-US" sz="4400" dirty="0">
                <a:solidFill>
                  <a:prstClr val="white"/>
                </a:solidFill>
                <a:latin typeface="Arial" panose="020B0604020202020204"/>
              </a:rPr>
              <a:t>Time For Action</a:t>
            </a:r>
          </a:p>
          <a:p>
            <a:pPr algn="ctr" defTabSz="914377">
              <a:defRPr/>
            </a:pPr>
            <a:endParaRPr lang="en-US" sz="5400" dirty="0">
              <a:solidFill>
                <a:prstClr val="white"/>
              </a:solidFill>
              <a:latin typeface="Helvetica" pitchFamily="2" charset="0"/>
            </a:endParaRPr>
          </a:p>
        </p:txBody>
      </p:sp>
      <p:sp>
        <p:nvSpPr>
          <p:cNvPr id="5" name="Rectangle 4">
            <a:extLst>
              <a:ext uri="{FF2B5EF4-FFF2-40B4-BE49-F238E27FC236}">
                <a16:creationId xmlns:a16="http://schemas.microsoft.com/office/drawing/2014/main" id="{544E2A8B-5A1B-45F4-A14F-FBCB9F9FA69F}"/>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FBC5DDE-90F8-414B-A289-A1C1FBDA4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Tree>
    <p:extLst>
      <p:ext uri="{BB962C8B-B14F-4D97-AF65-F5344CB8AC3E}">
        <p14:creationId xmlns:p14="http://schemas.microsoft.com/office/powerpoint/2010/main" val="243342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334461" y="1556248"/>
            <a:ext cx="5376227" cy="646331"/>
          </a:xfrm>
          <a:prstGeom prst="rect">
            <a:avLst/>
          </a:prstGeom>
          <a:noFill/>
        </p:spPr>
        <p:txBody>
          <a:bodyPr wrap="square" rtlCol="0">
            <a:spAutoFit/>
          </a:bodyPr>
          <a:lstStyle/>
          <a:p>
            <a:r>
              <a:rPr lang="en-US" sz="3600" b="1" dirty="0">
                <a:solidFill>
                  <a:srgbClr val="0F75BC"/>
                </a:solidFill>
                <a:latin typeface="Avenir Black" charset="0"/>
                <a:ea typeface="Avenir Black" charset="0"/>
                <a:cs typeface="Avenir Black" charset="0"/>
              </a:rPr>
              <a:t>Learning Objectives </a:t>
            </a:r>
          </a:p>
        </p:txBody>
      </p:sp>
      <p:sp>
        <p:nvSpPr>
          <p:cNvPr id="2" name="Rectangle 1"/>
          <p:cNvSpPr/>
          <p:nvPr/>
        </p:nvSpPr>
        <p:spPr>
          <a:xfrm>
            <a:off x="439393" y="1301033"/>
            <a:ext cx="639601" cy="74874"/>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9" name="Rectangle 8"/>
          <p:cNvSpPr/>
          <p:nvPr/>
        </p:nvSpPr>
        <p:spPr>
          <a:xfrm>
            <a:off x="439389" y="2512552"/>
            <a:ext cx="9040787" cy="2246769"/>
          </a:xfrm>
          <a:prstGeom prst="rect">
            <a:avLst/>
          </a:prstGeom>
        </p:spPr>
        <p:txBody>
          <a:bodyPr wrap="square">
            <a:spAutoFit/>
          </a:bodyPr>
          <a:lstStyle/>
          <a:p>
            <a:r>
              <a:rPr lang="en-US" sz="2000" dirty="0">
                <a:solidFill>
                  <a:srgbClr val="003A5D"/>
                </a:solidFill>
                <a:latin typeface="Avenir Book" charset="0"/>
                <a:ea typeface="Avenir Book" charset="0"/>
                <a:cs typeface="Avenir Book" charset="0"/>
              </a:rPr>
              <a:t>Upon completion of this presentation, participants should be able to:</a:t>
            </a:r>
          </a:p>
          <a:p>
            <a:endParaRPr lang="en-US" sz="2000" dirty="0">
              <a:solidFill>
                <a:srgbClr val="003A5D"/>
              </a:solidFill>
              <a:latin typeface="Avenir Book" charset="0"/>
              <a:ea typeface="Avenir Book" charset="0"/>
              <a:cs typeface="Avenir Book" charset="0"/>
            </a:endParaRPr>
          </a:p>
          <a:p>
            <a:pPr marL="342900" marR="0" lvl="0" indent="-342900">
              <a:spcBef>
                <a:spcPts val="0"/>
              </a:spcBef>
              <a:spcAft>
                <a:spcPts val="0"/>
              </a:spcAft>
              <a:buFont typeface="Symbol" panose="05050102010706020507" pitchFamily="18" charset="2"/>
              <a:buChar char=""/>
            </a:pPr>
            <a:r>
              <a:rPr lang="en-US" sz="2000" dirty="0">
                <a:effectLst/>
                <a:latin typeface="Avenir Book"/>
                <a:ea typeface="Calibri" panose="020F0502020204030204" pitchFamily="34" charset="0"/>
                <a:cs typeface="Times New Roman" panose="02020603050405020304" pitchFamily="18" charset="0"/>
              </a:rPr>
              <a:t>Discuss the impacts that multiple regulatory agencies can have on safety reporting for a global trial</a:t>
            </a:r>
          </a:p>
          <a:p>
            <a:pPr marL="342900" marR="0" lvl="0" indent="-342900">
              <a:spcBef>
                <a:spcPts val="0"/>
              </a:spcBef>
              <a:spcAft>
                <a:spcPts val="0"/>
              </a:spcAft>
              <a:buFont typeface="Symbol" panose="05050102010706020507" pitchFamily="18" charset="2"/>
              <a:buChar char=""/>
            </a:pPr>
            <a:r>
              <a:rPr lang="en-US" sz="2000" dirty="0">
                <a:effectLst/>
                <a:latin typeface="Avenir Book"/>
                <a:ea typeface="Calibri" panose="020F0502020204030204" pitchFamily="34" charset="0"/>
                <a:cs typeface="Times New Roman" panose="02020603050405020304" pitchFamily="18" charset="0"/>
              </a:rPr>
              <a:t>Provide an overview of how technology can help to determine if an event needs to be reported</a:t>
            </a:r>
            <a:endParaRPr lang="en-US" sz="2000" dirty="0">
              <a:latin typeface="Avenir Book"/>
            </a:endParaRPr>
          </a:p>
          <a:p>
            <a:pPr marL="342900" indent="-342900">
              <a:buFont typeface="Arial" panose="020B0604020202020204" pitchFamily="34" charset="0"/>
              <a:buChar char="•"/>
            </a:pPr>
            <a:endParaRPr lang="en-US" sz="2000" dirty="0">
              <a:solidFill>
                <a:srgbClr val="003A5D"/>
              </a:solidFill>
              <a:latin typeface="Avenir Book" charset="0"/>
              <a:ea typeface="Avenir Book" charset="0"/>
              <a:cs typeface="Avenir Book" charset="0"/>
            </a:endParaRPr>
          </a:p>
        </p:txBody>
      </p:sp>
    </p:spTree>
    <p:extLst>
      <p:ext uri="{BB962C8B-B14F-4D97-AF65-F5344CB8AC3E}">
        <p14:creationId xmlns:p14="http://schemas.microsoft.com/office/powerpoint/2010/main" val="2249546517"/>
      </p:ext>
    </p:extLst>
  </p:cSld>
  <p:clrMapOvr>
    <a:masterClrMapping/>
  </p:clrMapOvr>
  <mc:AlternateContent xmlns:mc="http://schemas.openxmlformats.org/markup-compatibility/2006" xmlns:p14="http://schemas.microsoft.com/office/powerpoint/2010/main">
    <mc:Choice Requires="p14">
      <p:transition spd="slow" p14:dur="2000" advTm="5238"/>
    </mc:Choice>
    <mc:Fallback xmlns="">
      <p:transition spd="slow" advTm="523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rgbClr val="003A5D"/>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334461" y="1556248"/>
            <a:ext cx="5376227" cy="646331"/>
          </a:xfrm>
          <a:prstGeom prst="rect">
            <a:avLst/>
          </a:prstGeom>
          <a:noFill/>
        </p:spPr>
        <p:txBody>
          <a:bodyPr wrap="square" rtlCol="0">
            <a:spAutoFit/>
          </a:bodyPr>
          <a:lstStyle/>
          <a:p>
            <a:r>
              <a:rPr lang="en-US" sz="3600" b="1" dirty="0">
                <a:solidFill>
                  <a:srgbClr val="0F75BC"/>
                </a:solidFill>
                <a:latin typeface="Avenir Black" charset="0"/>
                <a:ea typeface="Avenir Black" charset="0"/>
                <a:cs typeface="Avenir Black" charset="0"/>
              </a:rPr>
              <a:t>Agenda</a:t>
            </a:r>
          </a:p>
        </p:txBody>
      </p:sp>
      <p:sp>
        <p:nvSpPr>
          <p:cNvPr id="2" name="Rectangle 1"/>
          <p:cNvSpPr/>
          <p:nvPr/>
        </p:nvSpPr>
        <p:spPr>
          <a:xfrm>
            <a:off x="439393" y="1301033"/>
            <a:ext cx="639601" cy="74874"/>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
        <p:nvSpPr>
          <p:cNvPr id="5" name="TextBox 4"/>
          <p:cNvSpPr txBox="1"/>
          <p:nvPr/>
        </p:nvSpPr>
        <p:spPr>
          <a:xfrm>
            <a:off x="968187" y="2442982"/>
            <a:ext cx="9054702" cy="2246769"/>
          </a:xfrm>
          <a:prstGeom prst="rect">
            <a:avLst/>
          </a:prstGeom>
          <a:noFill/>
        </p:spPr>
        <p:txBody>
          <a:bodyPr wrap="square" rtlCol="0">
            <a:spAutoFit/>
          </a:bodyPr>
          <a:lstStyle/>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Safety Reporting Quality Consortium</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Safety Reporting Reference Model</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Burden on Sites</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Technology</a:t>
            </a:r>
          </a:p>
          <a:p>
            <a:pPr marL="342900" indent="-342900">
              <a:buFont typeface="Symbol" panose="05050102010706020507" pitchFamily="18" charset="2"/>
              <a:buChar char=""/>
            </a:pPr>
            <a:r>
              <a:rPr lang="en-US" sz="2800"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2157990845"/>
      </p:ext>
    </p:extLst>
  </p:cSld>
  <p:clrMapOvr>
    <a:masterClrMapping/>
  </p:clrMapOvr>
  <mc:AlternateContent xmlns:mc="http://schemas.openxmlformats.org/markup-compatibility/2006" xmlns:p14="http://schemas.microsoft.com/office/powerpoint/2010/main">
    <mc:Choice Requires="p14">
      <p:transition spd="slow" p14:dur="2000" advTm="1451"/>
    </mc:Choice>
    <mc:Fallback xmlns="">
      <p:transition spd="slow" advTm="14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938992"/>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Safety Reporting Quality Consortium</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1909002904"/>
      </p:ext>
    </p:extLst>
  </p:cSld>
  <p:clrMapOvr>
    <a:masterClrMapping/>
  </p:clrMapOvr>
  <mc:AlternateContent xmlns:mc="http://schemas.openxmlformats.org/markup-compatibility/2006" xmlns:p14="http://schemas.microsoft.com/office/powerpoint/2010/main">
    <mc:Choice Requires="p14">
      <p:transition spd="slow" p14:dur="2000" advTm="2388"/>
    </mc:Choice>
    <mc:Fallback xmlns="">
      <p:transition spd="slow" advTm="23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Diagram 39">
            <a:extLst>
              <a:ext uri="{FF2B5EF4-FFF2-40B4-BE49-F238E27FC236}">
                <a16:creationId xmlns:a16="http://schemas.microsoft.com/office/drawing/2014/main" id="{BAF2E715-ABE2-E14E-9CA7-26EA91090358}"/>
              </a:ext>
            </a:extLst>
          </p:cNvPr>
          <p:cNvGraphicFramePr/>
          <p:nvPr>
            <p:extLst>
              <p:ext uri="{D42A27DB-BD31-4B8C-83A1-F6EECF244321}">
                <p14:modId xmlns:p14="http://schemas.microsoft.com/office/powerpoint/2010/main" val="2660815200"/>
              </p:ext>
            </p:extLst>
          </p:nvPr>
        </p:nvGraphicFramePr>
        <p:xfrm>
          <a:off x="-749415" y="968610"/>
          <a:ext cx="9384484" cy="540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6CF93F8B-9342-4AA2-93A8-160E9C46AADD}"/>
              </a:ext>
            </a:extLst>
          </p:cNvPr>
          <p:cNvSpPr/>
          <p:nvPr/>
        </p:nvSpPr>
        <p:spPr>
          <a:xfrm>
            <a:off x="2638481" y="-99758"/>
            <a:ext cx="11916697" cy="1077218"/>
          </a:xfrm>
          <a:prstGeom prst="rect">
            <a:avLst/>
          </a:prstGeom>
        </p:spPr>
        <p:txBody>
          <a:bodyPr wrap="square">
            <a:spAutoFit/>
          </a:bodyPr>
          <a:lstStyle/>
          <a:p>
            <a:pPr defTabSz="914377">
              <a:defRPr/>
            </a:pPr>
            <a:endParaRPr lang="en-US" sz="3200" b="1" kern="0" dirty="0">
              <a:solidFill>
                <a:srgbClr val="026CB6"/>
              </a:solidFill>
              <a:latin typeface="Helvetica" pitchFamily="2" charset="0"/>
            </a:endParaRPr>
          </a:p>
          <a:p>
            <a:pPr defTabSz="914377">
              <a:defRPr/>
            </a:pPr>
            <a:r>
              <a:rPr lang="en-US" sz="3200" b="1" kern="0" dirty="0">
                <a:solidFill>
                  <a:prstClr val="white"/>
                </a:solidFill>
                <a:latin typeface="Helvetica" pitchFamily="2" charset="0"/>
              </a:rPr>
              <a:t>Safety Reporting Harmonization Working Group</a:t>
            </a:r>
            <a:endParaRPr lang="en-US" sz="3200" kern="0" dirty="0">
              <a:solidFill>
                <a:prstClr val="white"/>
              </a:solidFill>
              <a:latin typeface="Calibri" panose="020F0502020204030204"/>
            </a:endParaRPr>
          </a:p>
        </p:txBody>
      </p:sp>
      <p:pic>
        <p:nvPicPr>
          <p:cNvPr id="8" name="Picture 7" descr="INCOSE UK | INCOSE UK Groups">
            <a:extLst>
              <a:ext uri="{FF2B5EF4-FFF2-40B4-BE49-F238E27FC236}">
                <a16:creationId xmlns:a16="http://schemas.microsoft.com/office/drawing/2014/main" id="{64949437-7861-4892-BD69-BF69F6306A4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772155" y="2918969"/>
            <a:ext cx="2339843" cy="1518044"/>
          </a:xfrm>
          <a:prstGeom prst="rect">
            <a:avLst/>
          </a:prstGeom>
        </p:spPr>
      </p:pic>
      <p:grpSp>
        <p:nvGrpSpPr>
          <p:cNvPr id="2" name="Group 1">
            <a:extLst>
              <a:ext uri="{FF2B5EF4-FFF2-40B4-BE49-F238E27FC236}">
                <a16:creationId xmlns:a16="http://schemas.microsoft.com/office/drawing/2014/main" id="{026AF38F-168C-E547-9AD1-4CAC5811EA52}"/>
              </a:ext>
            </a:extLst>
          </p:cNvPr>
          <p:cNvGrpSpPr/>
          <p:nvPr/>
        </p:nvGrpSpPr>
        <p:grpSpPr>
          <a:xfrm>
            <a:off x="7358131" y="1149030"/>
            <a:ext cx="4216400" cy="5120551"/>
            <a:chOff x="6713496" y="1104539"/>
            <a:chExt cx="4216400" cy="5562919"/>
          </a:xfrm>
        </p:grpSpPr>
        <p:pic>
          <p:nvPicPr>
            <p:cNvPr id="5" name="Picture 4" descr="Foursquare | The Two-Woman Crusade">
              <a:extLst>
                <a:ext uri="{FF2B5EF4-FFF2-40B4-BE49-F238E27FC236}">
                  <a16:creationId xmlns:a16="http://schemas.microsoft.com/office/drawing/2014/main" id="{E96B28A7-9C7B-45DB-9EAC-C3C7FF3EA3D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713496" y="1477998"/>
              <a:ext cx="4216400" cy="4216400"/>
            </a:xfrm>
            <a:prstGeom prst="rect">
              <a:avLst/>
            </a:prstGeom>
          </p:spPr>
        </p:pic>
        <p:pic>
          <p:nvPicPr>
            <p:cNvPr id="9" name="Picture 8">
              <a:extLst>
                <a:ext uri="{FF2B5EF4-FFF2-40B4-BE49-F238E27FC236}">
                  <a16:creationId xmlns:a16="http://schemas.microsoft.com/office/drawing/2014/main" id="{0FD33B93-26AE-4AE0-9221-DAED786583D8}"/>
                </a:ext>
              </a:extLst>
            </p:cNvPr>
            <p:cNvPicPr>
              <a:picLocks noChangeAspect="1"/>
            </p:cNvPicPr>
            <p:nvPr/>
          </p:nvPicPr>
          <p:blipFill>
            <a:blip r:embed="rId12"/>
            <a:stretch>
              <a:fillRect/>
            </a:stretch>
          </p:blipFill>
          <p:spPr>
            <a:xfrm>
              <a:off x="7039328" y="1246113"/>
              <a:ext cx="1043580" cy="647700"/>
            </a:xfrm>
            <a:prstGeom prst="rect">
              <a:avLst/>
            </a:prstGeom>
          </p:spPr>
        </p:pic>
        <p:pic>
          <p:nvPicPr>
            <p:cNvPr id="10" name="Picture 9">
              <a:extLst>
                <a:ext uri="{FF2B5EF4-FFF2-40B4-BE49-F238E27FC236}">
                  <a16:creationId xmlns:a16="http://schemas.microsoft.com/office/drawing/2014/main" id="{AFD6CD81-4587-455D-A10A-C6592D88A50E}"/>
                </a:ext>
              </a:extLst>
            </p:cNvPr>
            <p:cNvPicPr>
              <a:picLocks noChangeAspect="1"/>
            </p:cNvPicPr>
            <p:nvPr/>
          </p:nvPicPr>
          <p:blipFill>
            <a:blip r:embed="rId13"/>
            <a:stretch>
              <a:fillRect/>
            </a:stretch>
          </p:blipFill>
          <p:spPr>
            <a:xfrm>
              <a:off x="9247069" y="1104539"/>
              <a:ext cx="1281684" cy="803977"/>
            </a:xfrm>
            <a:prstGeom prst="rect">
              <a:avLst/>
            </a:prstGeom>
          </p:spPr>
        </p:pic>
        <p:pic>
          <p:nvPicPr>
            <p:cNvPr id="11" name="Picture 10">
              <a:extLst>
                <a:ext uri="{FF2B5EF4-FFF2-40B4-BE49-F238E27FC236}">
                  <a16:creationId xmlns:a16="http://schemas.microsoft.com/office/drawing/2014/main" id="{4044D97E-60F0-4EFE-AF97-B572CBADF15D}"/>
                </a:ext>
              </a:extLst>
            </p:cNvPr>
            <p:cNvPicPr>
              <a:picLocks noChangeAspect="1"/>
            </p:cNvPicPr>
            <p:nvPr/>
          </p:nvPicPr>
          <p:blipFill>
            <a:blip r:embed="rId14"/>
            <a:stretch>
              <a:fillRect/>
            </a:stretch>
          </p:blipFill>
          <p:spPr>
            <a:xfrm>
              <a:off x="8639643" y="5187908"/>
              <a:ext cx="2222500" cy="1479550"/>
            </a:xfrm>
            <a:prstGeom prst="rect">
              <a:avLst/>
            </a:prstGeom>
          </p:spPr>
        </p:pic>
        <p:pic>
          <p:nvPicPr>
            <p:cNvPr id="12" name="Picture 11">
              <a:extLst>
                <a:ext uri="{FF2B5EF4-FFF2-40B4-BE49-F238E27FC236}">
                  <a16:creationId xmlns:a16="http://schemas.microsoft.com/office/drawing/2014/main" id="{F7F756AA-714A-4970-8DB0-D4BA1A41C579}"/>
                </a:ext>
              </a:extLst>
            </p:cNvPr>
            <p:cNvPicPr>
              <a:picLocks noChangeAspect="1"/>
            </p:cNvPicPr>
            <p:nvPr/>
          </p:nvPicPr>
          <p:blipFill>
            <a:blip r:embed="rId15"/>
            <a:stretch>
              <a:fillRect/>
            </a:stretch>
          </p:blipFill>
          <p:spPr>
            <a:xfrm>
              <a:off x="7044778" y="5638812"/>
              <a:ext cx="1066800" cy="536956"/>
            </a:xfrm>
            <a:prstGeom prst="rect">
              <a:avLst/>
            </a:prstGeom>
          </p:spPr>
        </p:pic>
        <p:pic>
          <p:nvPicPr>
            <p:cNvPr id="13" name="Picture 12">
              <a:extLst>
                <a:ext uri="{FF2B5EF4-FFF2-40B4-BE49-F238E27FC236}">
                  <a16:creationId xmlns:a16="http://schemas.microsoft.com/office/drawing/2014/main" id="{4DE04796-ACF5-4C57-8B54-7634F5ED07AD}"/>
                </a:ext>
              </a:extLst>
            </p:cNvPr>
            <p:cNvPicPr>
              <a:picLocks noChangeAspect="1"/>
            </p:cNvPicPr>
            <p:nvPr/>
          </p:nvPicPr>
          <p:blipFill>
            <a:blip r:embed="rId16"/>
            <a:stretch>
              <a:fillRect/>
            </a:stretch>
          </p:blipFill>
          <p:spPr>
            <a:xfrm>
              <a:off x="7982911" y="3234555"/>
              <a:ext cx="1905000" cy="647700"/>
            </a:xfrm>
            <a:prstGeom prst="rect">
              <a:avLst/>
            </a:prstGeom>
          </p:spPr>
        </p:pic>
      </p:grpSp>
      <p:sp>
        <p:nvSpPr>
          <p:cNvPr id="14" name="Rectangle 13">
            <a:extLst>
              <a:ext uri="{FF2B5EF4-FFF2-40B4-BE49-F238E27FC236}">
                <a16:creationId xmlns:a16="http://schemas.microsoft.com/office/drawing/2014/main" id="{BA739B96-568B-4AB8-9344-6D34BC408C6C}"/>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07C7E2-FE65-41D6-8431-CAD43E1C5425}"/>
              </a:ext>
            </a:extLst>
          </p:cNvPr>
          <p:cNvSpPr/>
          <p:nvPr/>
        </p:nvSpPr>
        <p:spPr>
          <a:xfrm>
            <a:off x="1" y="129949"/>
            <a:ext cx="12191999" cy="553998"/>
          </a:xfrm>
          <a:prstGeom prst="rect">
            <a:avLst/>
          </a:prstGeom>
        </p:spPr>
        <p:txBody>
          <a:bodyPr wrap="square">
            <a:spAutoFit/>
          </a:bodyPr>
          <a:lstStyle/>
          <a:p>
            <a:pPr algn="ctr">
              <a:defRPr/>
            </a:pPr>
            <a:r>
              <a:rPr lang="en-US" sz="3000" b="1" kern="0" dirty="0">
                <a:solidFill>
                  <a:schemeClr val="bg1"/>
                </a:solidFill>
                <a:latin typeface="Helvetica" pitchFamily="2" charset="0"/>
              </a:rPr>
              <a:t>Safety Reporting Quality Consortium</a:t>
            </a:r>
            <a:endParaRPr lang="en-US" sz="3000" kern="0" dirty="0">
              <a:solidFill>
                <a:schemeClr val="bg1"/>
              </a:solidFill>
            </a:endParaRPr>
          </a:p>
        </p:txBody>
      </p:sp>
      <p:pic>
        <p:nvPicPr>
          <p:cNvPr id="16" name="Picture 15">
            <a:extLst>
              <a:ext uri="{FF2B5EF4-FFF2-40B4-BE49-F238E27FC236}">
                <a16:creationId xmlns:a16="http://schemas.microsoft.com/office/drawing/2014/main" id="{CDAAB8CC-DF36-4CA6-A711-1981797B02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Tree>
    <p:extLst>
      <p:ext uri="{BB962C8B-B14F-4D97-AF65-F5344CB8AC3E}">
        <p14:creationId xmlns:p14="http://schemas.microsoft.com/office/powerpoint/2010/main" val="232002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07FA5A-BB1D-471E-AC11-86F9EC6C8ADC}"/>
              </a:ext>
            </a:extLst>
          </p:cNvPr>
          <p:cNvSpPr/>
          <p:nvPr/>
        </p:nvSpPr>
        <p:spPr>
          <a:xfrm>
            <a:off x="2638483" y="195072"/>
            <a:ext cx="10571771" cy="584775"/>
          </a:xfrm>
          <a:prstGeom prst="rect">
            <a:avLst/>
          </a:prstGeom>
        </p:spPr>
        <p:txBody>
          <a:bodyPr wrap="square">
            <a:spAutoFit/>
          </a:bodyPr>
          <a:lstStyle/>
          <a:p>
            <a:pPr>
              <a:defRPr/>
            </a:pPr>
            <a:r>
              <a:rPr lang="en-US" sz="3200" b="1" kern="0" dirty="0">
                <a:solidFill>
                  <a:schemeClr val="bg1"/>
                </a:solidFill>
                <a:latin typeface="Helvetica" pitchFamily="2" charset="0"/>
              </a:rPr>
              <a:t>What is the Function of Working Group?</a:t>
            </a:r>
          </a:p>
        </p:txBody>
      </p:sp>
      <p:grpSp>
        <p:nvGrpSpPr>
          <p:cNvPr id="2" name="Group 1">
            <a:extLst>
              <a:ext uri="{FF2B5EF4-FFF2-40B4-BE49-F238E27FC236}">
                <a16:creationId xmlns:a16="http://schemas.microsoft.com/office/drawing/2014/main" id="{C4CF40F5-383F-B449-925E-7B9D90A1D88D}"/>
              </a:ext>
            </a:extLst>
          </p:cNvPr>
          <p:cNvGrpSpPr/>
          <p:nvPr/>
        </p:nvGrpSpPr>
        <p:grpSpPr>
          <a:xfrm>
            <a:off x="955789" y="835959"/>
            <a:ext cx="9903935" cy="5241931"/>
            <a:chOff x="3467100" y="1400395"/>
            <a:chExt cx="5257800" cy="4057211"/>
          </a:xfrm>
        </p:grpSpPr>
        <p:sp>
          <p:nvSpPr>
            <p:cNvPr id="42" name="Shape 199">
              <a:extLst>
                <a:ext uri="{FF2B5EF4-FFF2-40B4-BE49-F238E27FC236}">
                  <a16:creationId xmlns:a16="http://schemas.microsoft.com/office/drawing/2014/main" id="{FE308992-CE1E-8B4A-966B-B90C3244E9CA}"/>
                </a:ext>
              </a:extLst>
            </p:cNvPr>
            <p:cNvSpPr/>
            <p:nvPr/>
          </p:nvSpPr>
          <p:spPr>
            <a:xfrm>
              <a:off x="3467100" y="4729044"/>
              <a:ext cx="5257800" cy="728562"/>
            </a:xfrm>
            <a:prstGeom prst="rect">
              <a:avLst/>
            </a:prstGeom>
            <a:solidFill>
              <a:schemeClr val="bg1"/>
            </a:solidFill>
            <a:ln>
              <a:noFill/>
            </a:ln>
            <a:effectLst>
              <a:outerShdw blurRad="40000" dist="23000" dir="5400000" rotWithShape="0">
                <a:srgbClr val="000000">
                  <a:alpha val="34900"/>
                </a:srgbClr>
              </a:outerShdw>
            </a:effectLst>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43" name="Shape 200">
              <a:extLst>
                <a:ext uri="{FF2B5EF4-FFF2-40B4-BE49-F238E27FC236}">
                  <a16:creationId xmlns:a16="http://schemas.microsoft.com/office/drawing/2014/main" id="{2F34DCF4-293A-C241-99B4-BBF9CB1F4617}"/>
                </a:ext>
              </a:extLst>
            </p:cNvPr>
            <p:cNvSpPr txBox="1"/>
            <p:nvPr/>
          </p:nvSpPr>
          <p:spPr>
            <a:xfrm>
              <a:off x="3467100" y="4697848"/>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74663" tIns="74663" rIns="74663" bIns="74663"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800" b="1" dirty="0">
                  <a:solidFill>
                    <a:schemeClr val="bg1"/>
                  </a:solidFill>
                  <a:latin typeface="Helvetica" pitchFamily="2" charset="0"/>
                  <a:ea typeface="Arial"/>
                  <a:cs typeface="Arial"/>
                  <a:sym typeface="Arial"/>
                </a:rPr>
                <a:t>Quality Oversight</a:t>
              </a:r>
              <a:endParaRPr sz="2800" b="1" dirty="0">
                <a:solidFill>
                  <a:schemeClr val="bg1"/>
                </a:solidFill>
                <a:latin typeface="Helvetica" pitchFamily="2" charset="0"/>
              </a:endParaRPr>
            </a:p>
          </p:txBody>
        </p:sp>
        <p:sp>
          <p:nvSpPr>
            <p:cNvPr id="44" name="Shape 201">
              <a:extLst>
                <a:ext uri="{FF2B5EF4-FFF2-40B4-BE49-F238E27FC236}">
                  <a16:creationId xmlns:a16="http://schemas.microsoft.com/office/drawing/2014/main" id="{B9BB57B7-AB53-0E47-BF7F-2BE6F855B221}"/>
                </a:ext>
              </a:extLst>
            </p:cNvPr>
            <p:cNvSpPr/>
            <p:nvPr/>
          </p:nvSpPr>
          <p:spPr>
            <a:xfrm>
              <a:off x="3469667" y="5107881"/>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45" name="Shape 202">
              <a:extLst>
                <a:ext uri="{FF2B5EF4-FFF2-40B4-BE49-F238E27FC236}">
                  <a16:creationId xmlns:a16="http://schemas.microsoft.com/office/drawing/2014/main" id="{D1AB2E04-235C-2246-9931-4204D54EBE3D}"/>
                </a:ext>
              </a:extLst>
            </p:cNvPr>
            <p:cNvSpPr txBox="1"/>
            <p:nvPr/>
          </p:nvSpPr>
          <p:spPr>
            <a:xfrm>
              <a:off x="3469667" y="5107881"/>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rPr>
                <a:t>Process and Procedures</a:t>
              </a:r>
              <a:endParaRPr sz="2000" b="1" dirty="0">
                <a:solidFill>
                  <a:schemeClr val="dk1"/>
                </a:solidFill>
                <a:latin typeface="Arial"/>
                <a:ea typeface="Arial"/>
                <a:cs typeface="Arial"/>
                <a:sym typeface="Arial"/>
              </a:endParaRPr>
            </a:p>
          </p:txBody>
        </p:sp>
        <p:sp>
          <p:nvSpPr>
            <p:cNvPr id="46" name="Shape 203">
              <a:extLst>
                <a:ext uri="{FF2B5EF4-FFF2-40B4-BE49-F238E27FC236}">
                  <a16:creationId xmlns:a16="http://schemas.microsoft.com/office/drawing/2014/main" id="{8BB6BA77-9028-F041-94B4-87B6A46F8FC2}"/>
                </a:ext>
              </a:extLst>
            </p:cNvPr>
            <p:cNvSpPr/>
            <p:nvPr/>
          </p:nvSpPr>
          <p:spPr>
            <a:xfrm>
              <a:off x="5220556" y="5107881"/>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48" name="Shape 205">
              <a:extLst>
                <a:ext uri="{FF2B5EF4-FFF2-40B4-BE49-F238E27FC236}">
                  <a16:creationId xmlns:a16="http://schemas.microsoft.com/office/drawing/2014/main" id="{AD706EB0-C8D6-394A-A8D8-53CD273F30B8}"/>
                </a:ext>
              </a:extLst>
            </p:cNvPr>
            <p:cNvSpPr/>
            <p:nvPr/>
          </p:nvSpPr>
          <p:spPr>
            <a:xfrm>
              <a:off x="6971444" y="5107881"/>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49" name="Shape 206">
              <a:extLst>
                <a:ext uri="{FF2B5EF4-FFF2-40B4-BE49-F238E27FC236}">
                  <a16:creationId xmlns:a16="http://schemas.microsoft.com/office/drawing/2014/main" id="{AF42CAB6-131D-1F4D-B255-FD10B127DFDD}"/>
                </a:ext>
              </a:extLst>
            </p:cNvPr>
            <p:cNvSpPr txBox="1"/>
            <p:nvPr/>
          </p:nvSpPr>
          <p:spPr>
            <a:xfrm>
              <a:off x="6971444" y="5107881"/>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Compliance</a:t>
              </a:r>
              <a:endParaRPr sz="2000" b="1" dirty="0"/>
            </a:p>
          </p:txBody>
        </p:sp>
        <p:sp>
          <p:nvSpPr>
            <p:cNvPr id="50" name="Shape 207">
              <a:extLst>
                <a:ext uri="{FF2B5EF4-FFF2-40B4-BE49-F238E27FC236}">
                  <a16:creationId xmlns:a16="http://schemas.microsoft.com/office/drawing/2014/main" id="{A5BD7F52-AF36-644C-B46D-9E4748D16784}"/>
                </a:ext>
              </a:extLst>
            </p:cNvPr>
            <p:cNvSpPr/>
            <p:nvPr/>
          </p:nvSpPr>
          <p:spPr>
            <a:xfrm rot="10800000">
              <a:off x="3467100" y="3619544"/>
              <a:ext cx="5257800" cy="1120428"/>
            </a:xfrm>
            <a:prstGeom prst="upArrowCallout">
              <a:avLst>
                <a:gd name="adj1" fmla="val 25000"/>
                <a:gd name="adj2" fmla="val 25000"/>
                <a:gd name="adj3" fmla="val 25000"/>
                <a:gd name="adj4" fmla="val 64977"/>
              </a:avLst>
            </a:prstGeom>
            <a:solidFill>
              <a:schemeClr val="bg1"/>
            </a:solidFill>
            <a:ln>
              <a:noFill/>
            </a:ln>
            <a:effectLst>
              <a:outerShdw blurRad="40000" dist="23000" dir="5400000" rotWithShape="0">
                <a:srgbClr val="000000">
                  <a:alpha val="34900"/>
                </a:srgbClr>
              </a:outerShdw>
            </a:effectLst>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51" name="Shape 208">
              <a:extLst>
                <a:ext uri="{FF2B5EF4-FFF2-40B4-BE49-F238E27FC236}">
                  <a16:creationId xmlns:a16="http://schemas.microsoft.com/office/drawing/2014/main" id="{30FDC170-6060-A740-A864-BD9CA32D4BC3}"/>
                </a:ext>
              </a:extLst>
            </p:cNvPr>
            <p:cNvSpPr txBox="1"/>
            <p:nvPr/>
          </p:nvSpPr>
          <p:spPr>
            <a:xfrm>
              <a:off x="3467100" y="3619495"/>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74663" tIns="74663" rIns="74663" bIns="74663"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800" b="1" dirty="0">
                  <a:solidFill>
                    <a:schemeClr val="bg1"/>
                  </a:solidFill>
                  <a:latin typeface="Helvetica" pitchFamily="2" charset="0"/>
                  <a:ea typeface="Arial"/>
                  <a:cs typeface="Arial"/>
                  <a:sym typeface="Arial"/>
                </a:rPr>
                <a:t>Unburdened Resources</a:t>
              </a:r>
              <a:endParaRPr sz="2800" b="1" dirty="0">
                <a:solidFill>
                  <a:schemeClr val="bg1"/>
                </a:solidFill>
                <a:latin typeface="Helvetica" pitchFamily="2" charset="0"/>
              </a:endParaRPr>
            </a:p>
          </p:txBody>
        </p:sp>
        <p:sp>
          <p:nvSpPr>
            <p:cNvPr id="52" name="Shape 209">
              <a:extLst>
                <a:ext uri="{FF2B5EF4-FFF2-40B4-BE49-F238E27FC236}">
                  <a16:creationId xmlns:a16="http://schemas.microsoft.com/office/drawing/2014/main" id="{2CF7E0DC-5B72-4A49-A540-9C3EF65459B0}"/>
                </a:ext>
              </a:extLst>
            </p:cNvPr>
            <p:cNvSpPr/>
            <p:nvPr/>
          </p:nvSpPr>
          <p:spPr>
            <a:xfrm>
              <a:off x="3469667" y="401278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53" name="Shape 210">
              <a:extLst>
                <a:ext uri="{FF2B5EF4-FFF2-40B4-BE49-F238E27FC236}">
                  <a16:creationId xmlns:a16="http://schemas.microsoft.com/office/drawing/2014/main" id="{72A767FC-0BE2-6043-B4CA-9C4439CECDD1}"/>
                </a:ext>
              </a:extLst>
            </p:cNvPr>
            <p:cNvSpPr txBox="1"/>
            <p:nvPr/>
          </p:nvSpPr>
          <p:spPr>
            <a:xfrm>
              <a:off x="3469667" y="4012783"/>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Sites/IRB/IECs</a:t>
              </a:r>
              <a:endParaRPr sz="2000" b="1" dirty="0"/>
            </a:p>
          </p:txBody>
        </p:sp>
        <p:sp>
          <p:nvSpPr>
            <p:cNvPr id="54" name="Shape 211">
              <a:extLst>
                <a:ext uri="{FF2B5EF4-FFF2-40B4-BE49-F238E27FC236}">
                  <a16:creationId xmlns:a16="http://schemas.microsoft.com/office/drawing/2014/main" id="{E65DD80A-4551-CB4E-B8DE-113A69329E04}"/>
                </a:ext>
              </a:extLst>
            </p:cNvPr>
            <p:cNvSpPr/>
            <p:nvPr/>
          </p:nvSpPr>
          <p:spPr>
            <a:xfrm>
              <a:off x="5220556" y="401278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55" name="Shape 212">
              <a:extLst>
                <a:ext uri="{FF2B5EF4-FFF2-40B4-BE49-F238E27FC236}">
                  <a16:creationId xmlns:a16="http://schemas.microsoft.com/office/drawing/2014/main" id="{56966410-3A0C-3949-A94F-EFB88A0360FD}"/>
                </a:ext>
              </a:extLst>
            </p:cNvPr>
            <p:cNvSpPr txBox="1"/>
            <p:nvPr/>
          </p:nvSpPr>
          <p:spPr>
            <a:xfrm>
              <a:off x="5220556" y="4012783"/>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Study Teams</a:t>
              </a:r>
              <a:endParaRPr sz="2000" b="1" dirty="0"/>
            </a:p>
          </p:txBody>
        </p:sp>
        <p:sp>
          <p:nvSpPr>
            <p:cNvPr id="56" name="Shape 213">
              <a:extLst>
                <a:ext uri="{FF2B5EF4-FFF2-40B4-BE49-F238E27FC236}">
                  <a16:creationId xmlns:a16="http://schemas.microsoft.com/office/drawing/2014/main" id="{DBD84265-F125-1341-BC84-296B45D5FA7E}"/>
                </a:ext>
              </a:extLst>
            </p:cNvPr>
            <p:cNvSpPr/>
            <p:nvPr/>
          </p:nvSpPr>
          <p:spPr>
            <a:xfrm>
              <a:off x="6971444" y="401278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57" name="Shape 214">
              <a:extLst>
                <a:ext uri="{FF2B5EF4-FFF2-40B4-BE49-F238E27FC236}">
                  <a16:creationId xmlns:a16="http://schemas.microsoft.com/office/drawing/2014/main" id="{EF99E2ED-0F7D-3D42-9BA9-6C6BD43C9924}"/>
                </a:ext>
              </a:extLst>
            </p:cNvPr>
            <p:cNvSpPr txBox="1"/>
            <p:nvPr/>
          </p:nvSpPr>
          <p:spPr>
            <a:xfrm>
              <a:off x="6971444" y="4012783"/>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Monitors</a:t>
              </a:r>
              <a:endParaRPr sz="2000" b="1" dirty="0"/>
            </a:p>
          </p:txBody>
        </p:sp>
        <p:sp>
          <p:nvSpPr>
            <p:cNvPr id="58" name="Shape 215">
              <a:extLst>
                <a:ext uri="{FF2B5EF4-FFF2-40B4-BE49-F238E27FC236}">
                  <a16:creationId xmlns:a16="http://schemas.microsoft.com/office/drawing/2014/main" id="{D3AB3111-9FE6-B645-81EE-5351F48EE376}"/>
                </a:ext>
              </a:extLst>
            </p:cNvPr>
            <p:cNvSpPr/>
            <p:nvPr/>
          </p:nvSpPr>
          <p:spPr>
            <a:xfrm rot="10800000">
              <a:off x="3467100" y="2505970"/>
              <a:ext cx="5257800" cy="1120428"/>
            </a:xfrm>
            <a:prstGeom prst="upArrowCallout">
              <a:avLst>
                <a:gd name="adj1" fmla="val 25000"/>
                <a:gd name="adj2" fmla="val 25000"/>
                <a:gd name="adj3" fmla="val 25000"/>
                <a:gd name="adj4" fmla="val 64977"/>
              </a:avLst>
            </a:prstGeom>
            <a:solidFill>
              <a:schemeClr val="bg1"/>
            </a:solidFill>
            <a:ln>
              <a:noFill/>
            </a:ln>
            <a:effectLst>
              <a:outerShdw blurRad="40000" dist="23000" dir="5400000" rotWithShape="0">
                <a:srgbClr val="000000">
                  <a:alpha val="34900"/>
                </a:srgbClr>
              </a:outerShdw>
            </a:effectLst>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59" name="Shape 216">
              <a:extLst>
                <a:ext uri="{FF2B5EF4-FFF2-40B4-BE49-F238E27FC236}">
                  <a16:creationId xmlns:a16="http://schemas.microsoft.com/office/drawing/2014/main" id="{D77F9F7F-77D1-844E-8352-8D8F1DDC9F3A}"/>
                </a:ext>
              </a:extLst>
            </p:cNvPr>
            <p:cNvSpPr txBox="1"/>
            <p:nvPr/>
          </p:nvSpPr>
          <p:spPr>
            <a:xfrm>
              <a:off x="3467100" y="2509944"/>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74663" tIns="74663" rIns="74663" bIns="74663"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800" b="1" dirty="0">
                  <a:solidFill>
                    <a:schemeClr val="bg1"/>
                  </a:solidFill>
                  <a:latin typeface="Helvetica" pitchFamily="2" charset="0"/>
                  <a:ea typeface="Arial"/>
                  <a:cs typeface="Arial"/>
                  <a:sym typeface="Arial"/>
                </a:rPr>
                <a:t>Precision Distribution</a:t>
              </a:r>
              <a:endParaRPr sz="2800" b="1" dirty="0">
                <a:solidFill>
                  <a:schemeClr val="bg1"/>
                </a:solidFill>
                <a:latin typeface="Helvetica" pitchFamily="2" charset="0"/>
              </a:endParaRPr>
            </a:p>
          </p:txBody>
        </p:sp>
        <p:sp>
          <p:nvSpPr>
            <p:cNvPr id="60" name="Shape 217">
              <a:extLst>
                <a:ext uri="{FF2B5EF4-FFF2-40B4-BE49-F238E27FC236}">
                  <a16:creationId xmlns:a16="http://schemas.microsoft.com/office/drawing/2014/main" id="{121DED68-7C7A-2E47-A06F-148BFD313EF5}"/>
                </a:ext>
              </a:extLst>
            </p:cNvPr>
            <p:cNvSpPr/>
            <p:nvPr/>
          </p:nvSpPr>
          <p:spPr>
            <a:xfrm>
              <a:off x="3469667" y="290323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61" name="Shape 218">
              <a:extLst>
                <a:ext uri="{FF2B5EF4-FFF2-40B4-BE49-F238E27FC236}">
                  <a16:creationId xmlns:a16="http://schemas.microsoft.com/office/drawing/2014/main" id="{3FE25AF9-E39F-B04E-A403-F51CA1A969B4}"/>
                </a:ext>
              </a:extLst>
            </p:cNvPr>
            <p:cNvSpPr txBox="1"/>
            <p:nvPr/>
          </p:nvSpPr>
          <p:spPr>
            <a:xfrm>
              <a:off x="3469667" y="2903233"/>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Standardized Process</a:t>
              </a:r>
              <a:endParaRPr sz="2000" b="1" dirty="0"/>
            </a:p>
          </p:txBody>
        </p:sp>
        <p:sp>
          <p:nvSpPr>
            <p:cNvPr id="62" name="Shape 219">
              <a:extLst>
                <a:ext uri="{FF2B5EF4-FFF2-40B4-BE49-F238E27FC236}">
                  <a16:creationId xmlns:a16="http://schemas.microsoft.com/office/drawing/2014/main" id="{690340CB-5EEE-1E48-99A2-CFF4BFF8C990}"/>
                </a:ext>
              </a:extLst>
            </p:cNvPr>
            <p:cNvSpPr/>
            <p:nvPr/>
          </p:nvSpPr>
          <p:spPr>
            <a:xfrm>
              <a:off x="5220556" y="290323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63" name="Shape 220">
              <a:extLst>
                <a:ext uri="{FF2B5EF4-FFF2-40B4-BE49-F238E27FC236}">
                  <a16:creationId xmlns:a16="http://schemas.microsoft.com/office/drawing/2014/main" id="{B69461D2-D93E-6645-9281-D5A2E57DFBE5}"/>
                </a:ext>
              </a:extLst>
            </p:cNvPr>
            <p:cNvSpPr txBox="1"/>
            <p:nvPr/>
          </p:nvSpPr>
          <p:spPr>
            <a:xfrm>
              <a:off x="5220556" y="2903233"/>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“Codified” Country Rules</a:t>
              </a:r>
              <a:endParaRPr sz="2000" b="1" dirty="0"/>
            </a:p>
          </p:txBody>
        </p:sp>
        <p:sp>
          <p:nvSpPr>
            <p:cNvPr id="64" name="Shape 221">
              <a:extLst>
                <a:ext uri="{FF2B5EF4-FFF2-40B4-BE49-F238E27FC236}">
                  <a16:creationId xmlns:a16="http://schemas.microsoft.com/office/drawing/2014/main" id="{4F37EB72-326A-C146-80EA-FCF6514998CD}"/>
                </a:ext>
              </a:extLst>
            </p:cNvPr>
            <p:cNvSpPr/>
            <p:nvPr/>
          </p:nvSpPr>
          <p:spPr>
            <a:xfrm>
              <a:off x="6971444" y="2903233"/>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65" name="Shape 222">
              <a:extLst>
                <a:ext uri="{FF2B5EF4-FFF2-40B4-BE49-F238E27FC236}">
                  <a16:creationId xmlns:a16="http://schemas.microsoft.com/office/drawing/2014/main" id="{DEB03A4E-17E5-1B40-B097-60C89E51A782}"/>
                </a:ext>
              </a:extLst>
            </p:cNvPr>
            <p:cNvSpPr txBox="1"/>
            <p:nvPr/>
          </p:nvSpPr>
          <p:spPr>
            <a:xfrm>
              <a:off x="6971444" y="2903233"/>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Compound Level</a:t>
              </a:r>
              <a:endParaRPr sz="2000" b="1" dirty="0"/>
            </a:p>
          </p:txBody>
        </p:sp>
        <p:sp>
          <p:nvSpPr>
            <p:cNvPr id="66" name="Shape 223">
              <a:extLst>
                <a:ext uri="{FF2B5EF4-FFF2-40B4-BE49-F238E27FC236}">
                  <a16:creationId xmlns:a16="http://schemas.microsoft.com/office/drawing/2014/main" id="{F6F3DBC9-42E7-9E42-8CD0-21E02D75490E}"/>
                </a:ext>
              </a:extLst>
            </p:cNvPr>
            <p:cNvSpPr/>
            <p:nvPr/>
          </p:nvSpPr>
          <p:spPr>
            <a:xfrm rot="10800000">
              <a:off x="3467100" y="1400444"/>
              <a:ext cx="5257800" cy="1120428"/>
            </a:xfrm>
            <a:prstGeom prst="upArrowCallout">
              <a:avLst>
                <a:gd name="adj1" fmla="val 25000"/>
                <a:gd name="adj2" fmla="val 25000"/>
                <a:gd name="adj3" fmla="val 25000"/>
                <a:gd name="adj4" fmla="val 64977"/>
              </a:avLst>
            </a:prstGeom>
            <a:solidFill>
              <a:schemeClr val="bg1"/>
            </a:solidFill>
            <a:ln>
              <a:noFill/>
            </a:ln>
            <a:effectLst>
              <a:outerShdw blurRad="40000" dist="23000" dir="5400000" rotWithShape="0">
                <a:srgbClr val="000000">
                  <a:alpha val="34900"/>
                </a:srgbClr>
              </a:outerShdw>
            </a:effectLst>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67" name="Shape 224">
              <a:extLst>
                <a:ext uri="{FF2B5EF4-FFF2-40B4-BE49-F238E27FC236}">
                  <a16:creationId xmlns:a16="http://schemas.microsoft.com/office/drawing/2014/main" id="{77698E57-92FE-DE4C-BB7D-A63937B8ACA9}"/>
                </a:ext>
              </a:extLst>
            </p:cNvPr>
            <p:cNvSpPr txBox="1"/>
            <p:nvPr/>
          </p:nvSpPr>
          <p:spPr>
            <a:xfrm>
              <a:off x="3467100" y="1400395"/>
              <a:ext cx="5257800" cy="393413"/>
            </a:xfrm>
            <a:prstGeom prst="rect">
              <a:avLst/>
            </a:prstGeom>
            <a:solidFill>
              <a:srgbClr val="0070C0"/>
            </a:solidFill>
            <a:ln>
              <a:noFill/>
            </a:ln>
            <a:effectLst>
              <a:outerShdw blurRad="50800" dist="38100" dir="2700000" algn="tl" rotWithShape="0">
                <a:prstClr val="black">
                  <a:alpha val="40000"/>
                </a:prstClr>
              </a:outerShdw>
            </a:effectLst>
          </p:spPr>
          <p:txBody>
            <a:bodyPr spcFirstLastPara="1" wrap="square" lIns="74663" tIns="74663" rIns="74663" bIns="74663"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800" b="1" dirty="0">
                  <a:solidFill>
                    <a:schemeClr val="bg1"/>
                  </a:solidFill>
                  <a:latin typeface="Helvetica" pitchFamily="2" charset="0"/>
                  <a:ea typeface="Arial"/>
                  <a:cs typeface="Arial"/>
                  <a:sym typeface="Arial"/>
                </a:rPr>
                <a:t>Global Harmonization</a:t>
              </a:r>
              <a:endParaRPr sz="2800" b="1" dirty="0">
                <a:solidFill>
                  <a:schemeClr val="bg1"/>
                </a:solidFill>
                <a:latin typeface="Helvetica" pitchFamily="2" charset="0"/>
              </a:endParaRPr>
            </a:p>
          </p:txBody>
        </p:sp>
        <p:sp>
          <p:nvSpPr>
            <p:cNvPr id="68" name="Shape 225">
              <a:extLst>
                <a:ext uri="{FF2B5EF4-FFF2-40B4-BE49-F238E27FC236}">
                  <a16:creationId xmlns:a16="http://schemas.microsoft.com/office/drawing/2014/main" id="{190FA77E-9FBA-1E41-BC26-D776D28A3C26}"/>
                </a:ext>
              </a:extLst>
            </p:cNvPr>
            <p:cNvSpPr/>
            <p:nvPr/>
          </p:nvSpPr>
          <p:spPr>
            <a:xfrm>
              <a:off x="3469667" y="1793682"/>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69" name="Shape 226">
              <a:extLst>
                <a:ext uri="{FF2B5EF4-FFF2-40B4-BE49-F238E27FC236}">
                  <a16:creationId xmlns:a16="http://schemas.microsoft.com/office/drawing/2014/main" id="{90CB4E7B-E101-6E4D-97FE-EB4E1AE90166}"/>
                </a:ext>
              </a:extLst>
            </p:cNvPr>
            <p:cNvSpPr txBox="1"/>
            <p:nvPr/>
          </p:nvSpPr>
          <p:spPr>
            <a:xfrm>
              <a:off x="3469667" y="1793682"/>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ea typeface="Arial"/>
                  <a:cs typeface="Arial"/>
                  <a:sym typeface="Arial"/>
                </a:rPr>
                <a:t>Clear Rules</a:t>
              </a:r>
              <a:endParaRPr sz="2000" b="1" dirty="0"/>
            </a:p>
          </p:txBody>
        </p:sp>
        <p:sp>
          <p:nvSpPr>
            <p:cNvPr id="70" name="Shape 227">
              <a:extLst>
                <a:ext uri="{FF2B5EF4-FFF2-40B4-BE49-F238E27FC236}">
                  <a16:creationId xmlns:a16="http://schemas.microsoft.com/office/drawing/2014/main" id="{B8B57CF2-9C3C-DD46-B8DA-FC0B49F39562}"/>
                </a:ext>
              </a:extLst>
            </p:cNvPr>
            <p:cNvSpPr/>
            <p:nvPr/>
          </p:nvSpPr>
          <p:spPr>
            <a:xfrm>
              <a:off x="5220556" y="1793682"/>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71" name="Shape 228">
              <a:extLst>
                <a:ext uri="{FF2B5EF4-FFF2-40B4-BE49-F238E27FC236}">
                  <a16:creationId xmlns:a16="http://schemas.microsoft.com/office/drawing/2014/main" id="{20F8600B-E325-174D-AA26-8E8E3A2AA275}"/>
                </a:ext>
              </a:extLst>
            </p:cNvPr>
            <p:cNvSpPr txBox="1"/>
            <p:nvPr/>
          </p:nvSpPr>
          <p:spPr>
            <a:xfrm>
              <a:off x="5220556" y="1793682"/>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algn="ctr">
                <a:lnSpc>
                  <a:spcPct val="90000"/>
                </a:lnSpc>
                <a:defRPr sz="1050">
                  <a:solidFill>
                    <a:schemeClr val="dk1"/>
                  </a:solidFill>
                  <a:latin typeface="Arial"/>
                  <a:ea typeface="Arial"/>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ym typeface="Arial"/>
                </a:rPr>
                <a:t>Defined Accountability</a:t>
              </a:r>
              <a:endParaRPr sz="2000" b="1" dirty="0"/>
            </a:p>
          </p:txBody>
        </p:sp>
        <p:sp>
          <p:nvSpPr>
            <p:cNvPr id="72" name="Shape 229">
              <a:extLst>
                <a:ext uri="{FF2B5EF4-FFF2-40B4-BE49-F238E27FC236}">
                  <a16:creationId xmlns:a16="http://schemas.microsoft.com/office/drawing/2014/main" id="{8E1914E1-615F-0649-8444-1A704B7BB18A}"/>
                </a:ext>
              </a:extLst>
            </p:cNvPr>
            <p:cNvSpPr/>
            <p:nvPr/>
          </p:nvSpPr>
          <p:spPr>
            <a:xfrm>
              <a:off x="6971444" y="1793682"/>
              <a:ext cx="1750950" cy="335149"/>
            </a:xfrm>
            <a:prstGeom prst="rect">
              <a:avLst/>
            </a:prstGeom>
            <a:solidFill>
              <a:schemeClr val="bg1"/>
            </a:solidFill>
            <a:ln w="9525" cap="flat" cmpd="sng">
              <a:solidFill>
                <a:srgbClr val="00AF3E">
                  <a:alpha val="89800"/>
                </a:srgbClr>
              </a:solidFill>
              <a:prstDash val="solid"/>
              <a:round/>
              <a:headEnd type="none" w="sm" len="sm"/>
              <a:tailEnd type="none" w="sm" len="sm"/>
            </a:ln>
          </p:spPr>
          <p:txBody>
            <a:bodyPr spcFirstLastPara="1" wrap="square" lIns="68569" tIns="68569" rIns="68569" bIns="68569"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351" dirty="0"/>
            </a:p>
          </p:txBody>
        </p:sp>
        <p:sp>
          <p:nvSpPr>
            <p:cNvPr id="73" name="Shape 230">
              <a:extLst>
                <a:ext uri="{FF2B5EF4-FFF2-40B4-BE49-F238E27FC236}">
                  <a16:creationId xmlns:a16="http://schemas.microsoft.com/office/drawing/2014/main" id="{9E37F38B-95CA-4A4D-BCB3-E30B215DB61C}"/>
                </a:ext>
              </a:extLst>
            </p:cNvPr>
            <p:cNvSpPr txBox="1"/>
            <p:nvPr/>
          </p:nvSpPr>
          <p:spPr>
            <a:xfrm>
              <a:off x="6971444" y="1793682"/>
              <a:ext cx="1750950" cy="335149"/>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latin typeface="Arial"/>
                  <a:cs typeface="Arial"/>
                  <a:sym typeface="Arial"/>
                </a:rPr>
                <a:t>Consistent</a:t>
              </a:r>
              <a:r>
                <a:rPr lang="en-US" sz="2000" b="1" dirty="0">
                  <a:solidFill>
                    <a:schemeClr val="dk1"/>
                  </a:solidFill>
                  <a:latin typeface="Arial"/>
                  <a:ea typeface="Arial"/>
                  <a:cs typeface="Arial"/>
                  <a:sym typeface="Arial"/>
                </a:rPr>
                <a:t> </a:t>
              </a:r>
              <a:r>
                <a:rPr lang="en-US" sz="2000" b="1" dirty="0">
                  <a:solidFill>
                    <a:schemeClr val="dk1"/>
                  </a:solidFill>
                  <a:latin typeface="Arial"/>
                  <a:cs typeface="Arial"/>
                  <a:sym typeface="Arial"/>
                </a:rPr>
                <a:t>Application</a:t>
              </a:r>
              <a:endParaRPr sz="2000" b="1" dirty="0">
                <a:solidFill>
                  <a:schemeClr val="dk1"/>
                </a:solidFill>
                <a:latin typeface="Arial"/>
                <a:cs typeface="Arial"/>
              </a:endParaRPr>
            </a:p>
          </p:txBody>
        </p:sp>
        <p:sp>
          <p:nvSpPr>
            <p:cNvPr id="47" name="Shape 204">
              <a:extLst>
                <a:ext uri="{FF2B5EF4-FFF2-40B4-BE49-F238E27FC236}">
                  <a16:creationId xmlns:a16="http://schemas.microsoft.com/office/drawing/2014/main" id="{E73F542C-3824-DD47-82EC-106101D3D41E}"/>
                </a:ext>
              </a:extLst>
            </p:cNvPr>
            <p:cNvSpPr txBox="1"/>
            <p:nvPr/>
          </p:nvSpPr>
          <p:spPr>
            <a:xfrm>
              <a:off x="5147311" y="5122457"/>
              <a:ext cx="2063489" cy="320573"/>
            </a:xfrm>
            <a:prstGeom prst="rect">
              <a:avLst/>
            </a:prstGeom>
            <a:solidFill>
              <a:schemeClr val="bg1"/>
            </a:solidFill>
            <a:ln>
              <a:noFill/>
            </a:ln>
          </p:spPr>
          <p:txBody>
            <a:bodyPr spcFirstLastPara="1" wrap="square" lIns="74663" tIns="13331" rIns="74663" bIns="13331"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r>
                <a:rPr lang="en-US" sz="2000" b="1" dirty="0">
                  <a:solidFill>
                    <a:schemeClr val="dk1"/>
                  </a:solidFill>
                </a:rPr>
                <a:t>Transparency &amp; Monitoring</a:t>
              </a:r>
              <a:endParaRPr sz="2000" b="1" dirty="0"/>
            </a:p>
          </p:txBody>
        </p:sp>
      </p:grpSp>
      <p:sp>
        <p:nvSpPr>
          <p:cNvPr id="36" name="Rectangle 35">
            <a:extLst>
              <a:ext uri="{FF2B5EF4-FFF2-40B4-BE49-F238E27FC236}">
                <a16:creationId xmlns:a16="http://schemas.microsoft.com/office/drawing/2014/main" id="{5058AF70-0E71-443E-866C-DACA3BDE0D61}"/>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3000" b="1" i="0" u="none" strike="noStrike" kern="0" cap="none" spc="0" normalizeH="0" baseline="0" noProof="0" dirty="0">
                <a:ln>
                  <a:noFill/>
                </a:ln>
                <a:solidFill>
                  <a:prstClr val="white"/>
                </a:solidFill>
                <a:effectLst/>
                <a:uLnTx/>
                <a:uFillTx/>
                <a:latin typeface="Helvetica" pitchFamily="2" charset="0"/>
                <a:ea typeface="+mn-ea"/>
                <a:cs typeface="+mn-cs"/>
              </a:rPr>
              <a:t>What is the Function of Consortium?</a:t>
            </a:r>
            <a:endParaRPr lang="en-US" sz="3000" dirty="0"/>
          </a:p>
        </p:txBody>
      </p:sp>
      <p:pic>
        <p:nvPicPr>
          <p:cNvPr id="37" name="Picture 36">
            <a:extLst>
              <a:ext uri="{FF2B5EF4-FFF2-40B4-BE49-F238E27FC236}">
                <a16:creationId xmlns:a16="http://schemas.microsoft.com/office/drawing/2014/main" id="{85078450-6800-4786-A042-360C38A85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Tree>
    <p:extLst>
      <p:ext uri="{BB962C8B-B14F-4D97-AF65-F5344CB8AC3E}">
        <p14:creationId xmlns:p14="http://schemas.microsoft.com/office/powerpoint/2010/main" val="90872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BB152-10C6-4065-990E-074335C65FB3}"/>
              </a:ext>
            </a:extLst>
          </p:cNvPr>
          <p:cNvSpPr/>
          <p:nvPr/>
        </p:nvSpPr>
        <p:spPr>
          <a:xfrm>
            <a:off x="1648174" y="1591735"/>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No Standards</a:t>
            </a:r>
          </a:p>
        </p:txBody>
      </p:sp>
      <p:sp>
        <p:nvSpPr>
          <p:cNvPr id="6" name="Rectangle 5">
            <a:extLst>
              <a:ext uri="{FF2B5EF4-FFF2-40B4-BE49-F238E27FC236}">
                <a16:creationId xmlns:a16="http://schemas.microsoft.com/office/drawing/2014/main" id="{D7D2B6E8-DF16-46B0-81DD-12188BDC64D1}"/>
              </a:ext>
            </a:extLst>
          </p:cNvPr>
          <p:cNvSpPr/>
          <p:nvPr/>
        </p:nvSpPr>
        <p:spPr>
          <a:xfrm>
            <a:off x="1648174" y="2906890"/>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Unclear Regulations</a:t>
            </a:r>
          </a:p>
        </p:txBody>
      </p:sp>
      <p:sp>
        <p:nvSpPr>
          <p:cNvPr id="7" name="Rectangle 6">
            <a:extLst>
              <a:ext uri="{FF2B5EF4-FFF2-40B4-BE49-F238E27FC236}">
                <a16:creationId xmlns:a16="http://schemas.microsoft.com/office/drawing/2014/main" id="{48C1A746-AE5F-4E53-B082-C020FE6E9EEE}"/>
              </a:ext>
            </a:extLst>
          </p:cNvPr>
          <p:cNvSpPr/>
          <p:nvPr/>
        </p:nvSpPr>
        <p:spPr>
          <a:xfrm>
            <a:off x="1648174" y="4222044"/>
            <a:ext cx="5254751" cy="982133"/>
          </a:xfrm>
          <a:prstGeom prst="rect">
            <a:avLst/>
          </a:prstGeom>
          <a:solidFill>
            <a:srgbClr val="026CB6"/>
          </a:solidFill>
          <a:ln w="12700" cap="flat" cmpd="sng" algn="ctr">
            <a:solidFill>
              <a:srgbClr val="026CB6">
                <a:shade val="50000"/>
              </a:srgbClr>
            </a:solidFill>
            <a:prstDash val="solid"/>
            <a:miter lim="800000"/>
          </a:ln>
          <a:effectLst/>
        </p:spPr>
        <p:txBody>
          <a:bodyPr rtlCol="0" anchor="ctr"/>
          <a:lstStyle/>
          <a:p>
            <a:pPr algn="ctr">
              <a:defRPr/>
            </a:pPr>
            <a:r>
              <a:rPr lang="en-US" sz="2800" b="1" kern="0" dirty="0">
                <a:solidFill>
                  <a:prstClr val="white"/>
                </a:solidFill>
                <a:latin typeface="Arial" panose="020B0604020202020204"/>
              </a:rPr>
              <a:t>Conflicting Interpretations</a:t>
            </a:r>
          </a:p>
        </p:txBody>
      </p:sp>
      <p:grpSp>
        <p:nvGrpSpPr>
          <p:cNvPr id="8" name="Group 7">
            <a:extLst>
              <a:ext uri="{FF2B5EF4-FFF2-40B4-BE49-F238E27FC236}">
                <a16:creationId xmlns:a16="http://schemas.microsoft.com/office/drawing/2014/main" id="{7F46DA17-EFEA-4E52-A4BA-ACCD3770D143}"/>
              </a:ext>
            </a:extLst>
          </p:cNvPr>
          <p:cNvGrpSpPr/>
          <p:nvPr/>
        </p:nvGrpSpPr>
        <p:grpSpPr>
          <a:xfrm>
            <a:off x="468954" y="4099099"/>
            <a:ext cx="1439255" cy="1228023"/>
            <a:chOff x="5085723" y="3084333"/>
            <a:chExt cx="611290" cy="526974"/>
          </a:xfrm>
        </p:grpSpPr>
        <p:sp>
          <p:nvSpPr>
            <p:cNvPr id="9" name="Hexagon 8">
              <a:extLst>
                <a:ext uri="{FF2B5EF4-FFF2-40B4-BE49-F238E27FC236}">
                  <a16:creationId xmlns:a16="http://schemas.microsoft.com/office/drawing/2014/main" id="{3C02A22D-2493-40DA-A6D7-5DC05036C271}"/>
                </a:ext>
              </a:extLst>
            </p:cNvPr>
            <p:cNvSpPr/>
            <p:nvPr/>
          </p:nvSpPr>
          <p:spPr>
            <a:xfrm>
              <a:off x="5085723" y="3084333"/>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10" name="Graphic 9" descr="Mining tools">
              <a:extLst>
                <a:ext uri="{FF2B5EF4-FFF2-40B4-BE49-F238E27FC236}">
                  <a16:creationId xmlns:a16="http://schemas.microsoft.com/office/drawing/2014/main" id="{8B7153EF-13FF-48FA-A031-096CC3BE868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24297" y="3179019"/>
              <a:ext cx="334142" cy="337601"/>
            </a:xfrm>
            <a:prstGeom prst="rect">
              <a:avLst/>
            </a:prstGeom>
          </p:spPr>
        </p:pic>
      </p:grpSp>
      <p:grpSp>
        <p:nvGrpSpPr>
          <p:cNvPr id="11" name="Group 10">
            <a:extLst>
              <a:ext uri="{FF2B5EF4-FFF2-40B4-BE49-F238E27FC236}">
                <a16:creationId xmlns:a16="http://schemas.microsoft.com/office/drawing/2014/main" id="{A3E99665-11EE-47A5-B754-0B3FF3EBC7E4}"/>
              </a:ext>
            </a:extLst>
          </p:cNvPr>
          <p:cNvGrpSpPr/>
          <p:nvPr/>
        </p:nvGrpSpPr>
        <p:grpSpPr>
          <a:xfrm>
            <a:off x="468954" y="1476970"/>
            <a:ext cx="1439255" cy="1211663"/>
            <a:chOff x="2263445" y="1870205"/>
            <a:chExt cx="611290" cy="526974"/>
          </a:xfrm>
        </p:grpSpPr>
        <p:sp>
          <p:nvSpPr>
            <p:cNvPr id="12" name="Hexagon 11">
              <a:extLst>
                <a:ext uri="{FF2B5EF4-FFF2-40B4-BE49-F238E27FC236}">
                  <a16:creationId xmlns:a16="http://schemas.microsoft.com/office/drawing/2014/main" id="{97C467EB-EBF0-40B5-83D8-5F8A5DA95319}"/>
                </a:ext>
              </a:extLst>
            </p:cNvPr>
            <p:cNvSpPr/>
            <p:nvPr/>
          </p:nvSpPr>
          <p:spPr>
            <a:xfrm>
              <a:off x="2263445" y="1870205"/>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13" name="Graphic 12" descr="Questions">
              <a:extLst>
                <a:ext uri="{FF2B5EF4-FFF2-40B4-BE49-F238E27FC236}">
                  <a16:creationId xmlns:a16="http://schemas.microsoft.com/office/drawing/2014/main" id="{1A15A742-14B3-40E6-BDBA-FAF9CC7E1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8243" y="1968986"/>
              <a:ext cx="321694" cy="329413"/>
            </a:xfrm>
            <a:prstGeom prst="rect">
              <a:avLst/>
            </a:prstGeom>
          </p:spPr>
        </p:pic>
      </p:grpSp>
      <p:grpSp>
        <p:nvGrpSpPr>
          <p:cNvPr id="14" name="Group 13">
            <a:extLst>
              <a:ext uri="{FF2B5EF4-FFF2-40B4-BE49-F238E27FC236}">
                <a16:creationId xmlns:a16="http://schemas.microsoft.com/office/drawing/2014/main" id="{0BFA104D-7373-422C-891C-819D77FAC7F7}"/>
              </a:ext>
            </a:extLst>
          </p:cNvPr>
          <p:cNvGrpSpPr/>
          <p:nvPr/>
        </p:nvGrpSpPr>
        <p:grpSpPr>
          <a:xfrm>
            <a:off x="468954" y="2766038"/>
            <a:ext cx="1439255" cy="1228023"/>
            <a:chOff x="7908001" y="4279994"/>
            <a:chExt cx="611290" cy="526974"/>
          </a:xfrm>
        </p:grpSpPr>
        <p:sp>
          <p:nvSpPr>
            <p:cNvPr id="15" name="Hexagon 14">
              <a:extLst>
                <a:ext uri="{FF2B5EF4-FFF2-40B4-BE49-F238E27FC236}">
                  <a16:creationId xmlns:a16="http://schemas.microsoft.com/office/drawing/2014/main" id="{B4622CD2-B8D2-49FC-8722-54BB8749D4B2}"/>
                </a:ext>
              </a:extLst>
            </p:cNvPr>
            <p:cNvSpPr/>
            <p:nvPr/>
          </p:nvSpPr>
          <p:spPr>
            <a:xfrm>
              <a:off x="7908001" y="4279994"/>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16" name="Graphic 15" descr="Workflow">
              <a:extLst>
                <a:ext uri="{FF2B5EF4-FFF2-40B4-BE49-F238E27FC236}">
                  <a16:creationId xmlns:a16="http://schemas.microsoft.com/office/drawing/2014/main" id="{6A853DB5-F434-46DB-86ED-61AA27FC20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3653" y="4381832"/>
              <a:ext cx="319985" cy="323298"/>
            </a:xfrm>
            <a:prstGeom prst="rect">
              <a:avLst/>
            </a:prstGeom>
          </p:spPr>
        </p:pic>
      </p:grpSp>
      <p:pic>
        <p:nvPicPr>
          <p:cNvPr id="17" name="Picture 16" descr="Foursquare | The Two-Woman Crusade">
            <a:extLst>
              <a:ext uri="{FF2B5EF4-FFF2-40B4-BE49-F238E27FC236}">
                <a16:creationId xmlns:a16="http://schemas.microsoft.com/office/drawing/2014/main" id="{63CDFC8A-A04B-44CB-B4E9-31E5ADEBD3A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363968" y="1377696"/>
            <a:ext cx="4216400" cy="4216400"/>
          </a:xfrm>
          <a:prstGeom prst="rect">
            <a:avLst/>
          </a:prstGeom>
        </p:spPr>
      </p:pic>
      <p:sp>
        <p:nvSpPr>
          <p:cNvPr id="18" name="Rectangle 17">
            <a:extLst>
              <a:ext uri="{FF2B5EF4-FFF2-40B4-BE49-F238E27FC236}">
                <a16:creationId xmlns:a16="http://schemas.microsoft.com/office/drawing/2014/main" id="{A752D9A2-2691-4730-BDF8-640D44E73FE4}"/>
              </a:ext>
            </a:extLst>
          </p:cNvPr>
          <p:cNvSpPr/>
          <p:nvPr/>
        </p:nvSpPr>
        <p:spPr>
          <a:xfrm>
            <a:off x="2639590" y="140166"/>
            <a:ext cx="10926417" cy="707886"/>
          </a:xfrm>
          <a:prstGeom prst="rect">
            <a:avLst/>
          </a:prstGeom>
        </p:spPr>
        <p:txBody>
          <a:bodyPr wrap="square">
            <a:spAutoFit/>
          </a:bodyPr>
          <a:lstStyle/>
          <a:p>
            <a:pPr>
              <a:defRPr/>
            </a:pPr>
            <a:r>
              <a:rPr lang="en-US" sz="4000" b="1" kern="0" dirty="0">
                <a:solidFill>
                  <a:schemeClr val="bg1"/>
                </a:solidFill>
                <a:latin typeface="Helvetica" pitchFamily="2" charset="0"/>
              </a:rPr>
              <a:t>Global Safety Reporting Challenges</a:t>
            </a:r>
            <a:endParaRPr lang="en-US" kern="0" dirty="0">
              <a:solidFill>
                <a:schemeClr val="bg1"/>
              </a:solidFill>
            </a:endParaRPr>
          </a:p>
        </p:txBody>
      </p:sp>
      <p:sp>
        <p:nvSpPr>
          <p:cNvPr id="19" name="Rectangle 18">
            <a:extLst>
              <a:ext uri="{FF2B5EF4-FFF2-40B4-BE49-F238E27FC236}">
                <a16:creationId xmlns:a16="http://schemas.microsoft.com/office/drawing/2014/main" id="{15EC328D-04B6-4841-AD61-CF2A2C88E6BB}"/>
              </a:ext>
            </a:extLst>
          </p:cNvPr>
          <p:cNvSpPr/>
          <p:nvPr/>
        </p:nvSpPr>
        <p:spPr>
          <a:xfrm>
            <a:off x="0" y="0"/>
            <a:ext cx="12192000" cy="764498"/>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933AB9-6493-48C2-AE29-76C63A7E84F0}"/>
              </a:ext>
            </a:extLst>
          </p:cNvPr>
          <p:cNvSpPr/>
          <p:nvPr/>
        </p:nvSpPr>
        <p:spPr>
          <a:xfrm>
            <a:off x="1979692" y="105124"/>
            <a:ext cx="8194813" cy="553998"/>
          </a:xfrm>
          <a:prstGeom prst="rect">
            <a:avLst/>
          </a:prstGeom>
        </p:spPr>
        <p:txBody>
          <a:bodyPr wrap="square">
            <a:spAutoFit/>
          </a:bodyPr>
          <a:lstStyle/>
          <a:p>
            <a:pPr>
              <a:defRPr/>
            </a:pPr>
            <a:r>
              <a:rPr lang="en-US" sz="3000" b="1" kern="0" dirty="0">
                <a:solidFill>
                  <a:schemeClr val="bg1"/>
                </a:solidFill>
                <a:latin typeface="Helvetica" pitchFamily="2" charset="0"/>
              </a:rPr>
              <a:t>Global Safety Reporting Challenges</a:t>
            </a:r>
            <a:endParaRPr lang="en-US" sz="1350" kern="0" dirty="0">
              <a:solidFill>
                <a:schemeClr val="bg1"/>
              </a:solidFill>
            </a:endParaRPr>
          </a:p>
        </p:txBody>
      </p:sp>
      <p:pic>
        <p:nvPicPr>
          <p:cNvPr id="21" name="Picture 20">
            <a:extLst>
              <a:ext uri="{FF2B5EF4-FFF2-40B4-BE49-F238E27FC236}">
                <a16:creationId xmlns:a16="http://schemas.microsoft.com/office/drawing/2014/main" id="{50CA8A73-054B-45F8-8990-F1CA776A05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2404" y="5376674"/>
            <a:ext cx="1635797" cy="1654331"/>
          </a:xfrm>
          <a:prstGeom prst="rect">
            <a:avLst/>
          </a:prstGeom>
        </p:spPr>
      </p:pic>
    </p:spTree>
    <p:extLst>
      <p:ext uri="{BB962C8B-B14F-4D97-AF65-F5344CB8AC3E}">
        <p14:creationId xmlns:p14="http://schemas.microsoft.com/office/powerpoint/2010/main" val="276465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75BC"/>
        </a:solidFill>
        <a:effectLst/>
      </p:bgPr>
    </p:bg>
    <p:spTree>
      <p:nvGrpSpPr>
        <p:cNvPr id="1" name=""/>
        <p:cNvGrpSpPr/>
        <p:nvPr/>
      </p:nvGrpSpPr>
      <p:grpSpPr>
        <a:xfrm>
          <a:off x="0" y="0"/>
          <a:ext cx="0" cy="0"/>
          <a:chOff x="0" y="0"/>
          <a:chExt cx="0" cy="0"/>
        </a:xfrm>
      </p:grpSpPr>
      <p:sp>
        <p:nvSpPr>
          <p:cNvPr id="11" name="Rectangle 10"/>
          <p:cNvSpPr/>
          <p:nvPr/>
        </p:nvSpPr>
        <p:spPr>
          <a:xfrm>
            <a:off x="439392" y="6225278"/>
            <a:ext cx="5801460" cy="338554"/>
          </a:xfrm>
          <a:prstGeom prst="rect">
            <a:avLst/>
          </a:prstGeom>
        </p:spPr>
        <p:txBody>
          <a:bodyPr wrap="none">
            <a:spAutoFit/>
          </a:bodyPr>
          <a:lstStyle/>
          <a:p>
            <a:r>
              <a:rPr lang="en-US" sz="1600" dirty="0">
                <a:solidFill>
                  <a:schemeClr val="bg1"/>
                </a:solidFill>
                <a:latin typeface="Avenir Book" charset="0"/>
                <a:ea typeface="Avenir Book" charset="0"/>
                <a:cs typeface="Avenir Book" charset="0"/>
              </a:rPr>
              <a:t>© Association of Clinical Research Professionals acrpnet.org</a:t>
            </a:r>
          </a:p>
        </p:txBody>
      </p:sp>
      <p:sp>
        <p:nvSpPr>
          <p:cNvPr id="6" name="TextBox 5"/>
          <p:cNvSpPr txBox="1"/>
          <p:nvPr/>
        </p:nvSpPr>
        <p:spPr>
          <a:xfrm>
            <a:off x="2607931" y="3211912"/>
            <a:ext cx="7176459" cy="1938992"/>
          </a:xfrm>
          <a:prstGeom prst="rect">
            <a:avLst/>
          </a:prstGeom>
          <a:noFill/>
        </p:spPr>
        <p:txBody>
          <a:bodyPr wrap="square" rtlCol="0">
            <a:spAutoFit/>
          </a:bodyPr>
          <a:lstStyle/>
          <a:p>
            <a:pPr algn="ctr"/>
            <a:r>
              <a:rPr lang="en-US" sz="6000" b="1" dirty="0">
                <a:solidFill>
                  <a:schemeClr val="bg1"/>
                </a:solidFill>
                <a:latin typeface="Avenir Black" charset="0"/>
                <a:ea typeface="Avenir Black" charset="0"/>
                <a:cs typeface="Avenir Black" charset="0"/>
              </a:rPr>
              <a:t>Safety Reporting Reference Model</a:t>
            </a:r>
          </a:p>
        </p:txBody>
      </p:sp>
      <p:sp>
        <p:nvSpPr>
          <p:cNvPr id="2" name="Rectangle 1"/>
          <p:cNvSpPr/>
          <p:nvPr/>
        </p:nvSpPr>
        <p:spPr>
          <a:xfrm>
            <a:off x="5738960" y="2897890"/>
            <a:ext cx="914400" cy="91440"/>
          </a:xfrm>
          <a:prstGeom prst="rect">
            <a:avLst/>
          </a:prstGeom>
          <a:solidFill>
            <a:srgbClr val="D7D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911" y="5382976"/>
            <a:ext cx="1665732" cy="1684605"/>
          </a:xfrm>
          <a:prstGeom prst="rect">
            <a:avLst/>
          </a:prstGeom>
        </p:spPr>
      </p:pic>
    </p:spTree>
    <p:extLst>
      <p:ext uri="{BB962C8B-B14F-4D97-AF65-F5344CB8AC3E}">
        <p14:creationId xmlns:p14="http://schemas.microsoft.com/office/powerpoint/2010/main" val="3914166438"/>
      </p:ext>
    </p:extLst>
  </p:cSld>
  <p:clrMapOvr>
    <a:masterClrMapping/>
  </p:clrMapOvr>
  <mc:AlternateContent xmlns:mc="http://schemas.openxmlformats.org/markup-compatibility/2006" xmlns:p14="http://schemas.microsoft.com/office/powerpoint/2010/main">
    <mc:Choice Requires="p14">
      <p:transition spd="slow" p14:dur="2000" advTm="2388"/>
    </mc:Choice>
    <mc:Fallback xmlns="">
      <p:transition spd="slow" advTm="238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CG / WIRB Copernicus Group">
    <a:dk1>
      <a:sysClr val="windowText" lastClr="000000"/>
    </a:dk1>
    <a:lt1>
      <a:sysClr val="window" lastClr="FFFFFF"/>
    </a:lt1>
    <a:dk2>
      <a:srgbClr val="EEECE1"/>
    </a:dk2>
    <a:lt2>
      <a:srgbClr val="1F497D"/>
    </a:lt2>
    <a:accent1>
      <a:srgbClr val="026CB6"/>
    </a:accent1>
    <a:accent2>
      <a:srgbClr val="13B5EA"/>
    </a:accent2>
    <a:accent3>
      <a:srgbClr val="C1D82F"/>
    </a:accent3>
    <a:accent4>
      <a:srgbClr val="8AD4DF"/>
    </a:accent4>
    <a:accent5>
      <a:srgbClr val="39B54A"/>
    </a:accent5>
    <a:accent6>
      <a:srgbClr val="F796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247352AD72AF4BA05A232E714EA0AB" ma:contentTypeVersion="11" ma:contentTypeDescription="Create a new document." ma:contentTypeScope="" ma:versionID="ce3ad78627527b4c9e23d94a24fcbe06">
  <xsd:schema xmlns:xsd="http://www.w3.org/2001/XMLSchema" xmlns:xs="http://www.w3.org/2001/XMLSchema" xmlns:p="http://schemas.microsoft.com/office/2006/metadata/properties" xmlns:ns3="0f81988b-aff4-4607-9e2c-69ff08a6c209" xmlns:ns4="2a6b3ae2-7e9a-457d-b0fc-cfeb0e78f72c" targetNamespace="http://schemas.microsoft.com/office/2006/metadata/properties" ma:root="true" ma:fieldsID="92ec09d066187b197d1beec86c1b7f25" ns3:_="" ns4:_="">
    <xsd:import namespace="0f81988b-aff4-4607-9e2c-69ff08a6c209"/>
    <xsd:import namespace="2a6b3ae2-7e9a-457d-b0fc-cfeb0e78f72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1988b-aff4-4607-9e2c-69ff08a6c2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6b3ae2-7e9a-457d-b0fc-cfeb0e78f7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8C0F42-ADE5-457B-B171-C03A391E0886}">
  <ds:schemaRefs>
    <ds:schemaRef ds:uri="http://purl.org/dc/terms/"/>
    <ds:schemaRef ds:uri="http://purl.org/dc/dcmitype/"/>
    <ds:schemaRef ds:uri="0f81988b-aff4-4607-9e2c-69ff08a6c209"/>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2a6b3ae2-7e9a-457d-b0fc-cfeb0e78f72c"/>
    <ds:schemaRef ds:uri="http://schemas.microsoft.com/office/2006/metadata/properties"/>
  </ds:schemaRefs>
</ds:datastoreItem>
</file>

<file path=customXml/itemProps2.xml><?xml version="1.0" encoding="utf-8"?>
<ds:datastoreItem xmlns:ds="http://schemas.openxmlformats.org/officeDocument/2006/customXml" ds:itemID="{8BF2AD8A-BD5F-435B-9F5A-7BFA40BBE1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1988b-aff4-4607-9e2c-69ff08a6c209"/>
    <ds:schemaRef ds:uri="2a6b3ae2-7e9a-457d-b0fc-cfeb0e78f7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87CF89-90DB-45D3-ADCB-B64AE2B32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7837</TotalTime>
  <Words>2084</Words>
  <Application>Microsoft Office PowerPoint</Application>
  <PresentationFormat>Widescreen</PresentationFormat>
  <Paragraphs>291</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Calibri</vt:lpstr>
      <vt:lpstr>Wingdings</vt:lpstr>
      <vt:lpstr>Wingdings 2</vt:lpstr>
      <vt:lpstr>Courier New</vt:lpstr>
      <vt:lpstr>Arial Narrow</vt:lpstr>
      <vt:lpstr>Symbol</vt:lpstr>
      <vt:lpstr>Helvetica</vt:lpstr>
      <vt:lpstr>Avenir Black</vt:lpstr>
      <vt:lpstr>Arial</vt:lpstr>
      <vt:lpstr>Wingdings 3</vt:lpstr>
      <vt:lpstr>Avenir Book</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Safety Reporting Regulatory Intelligence</vt:lpstr>
      <vt:lpstr>Safety Reporting Reference Model – How is it Maintained?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Steven Beales</cp:lastModifiedBy>
  <cp:revision>71</cp:revision>
  <cp:lastPrinted>2017-10-25T18:12:55Z</cp:lastPrinted>
  <dcterms:created xsi:type="dcterms:W3CDTF">2016-05-26T15:35:02Z</dcterms:created>
  <dcterms:modified xsi:type="dcterms:W3CDTF">2021-08-13T04:37:46Z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0x01010073247352AD72AF4BA05A232E714EA0AB</vt:lpwstr>
  </property>
</Properties>
</file>